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99" r:id="rId4"/>
  </p:sldMasterIdLst>
  <p:notesMasterIdLst>
    <p:notesMasterId r:id="rId19"/>
  </p:notesMasterIdLst>
  <p:handoutMasterIdLst>
    <p:handoutMasterId r:id="rId20"/>
  </p:handoutMasterIdLst>
  <p:sldIdLst>
    <p:sldId id="297" r:id="rId5"/>
    <p:sldId id="298" r:id="rId6"/>
    <p:sldId id="292" r:id="rId7"/>
    <p:sldId id="266" r:id="rId8"/>
    <p:sldId id="295" r:id="rId9"/>
    <p:sldId id="293" r:id="rId10"/>
    <p:sldId id="283" r:id="rId11"/>
    <p:sldId id="264" r:id="rId12"/>
    <p:sldId id="289" r:id="rId13"/>
    <p:sldId id="287" r:id="rId14"/>
    <p:sldId id="268" r:id="rId15"/>
    <p:sldId id="296" r:id="rId16"/>
    <p:sldId id="285" r:id="rId17"/>
    <p:sldId id="294" r:id="rId18"/>
  </p:sldIdLst>
  <p:sldSz cx="12192000" cy="6858000"/>
  <p:notesSz cx="6858000" cy="9144000"/>
  <p:embeddedFontLst>
    <p:embeddedFont>
      <p:font typeface="Roboto Thin" panose="02000000000000000000" pitchFamily="2" charset="0"/>
      <p:regular r:id="rId21"/>
      <p:italic r:id="rId22"/>
    </p:embeddedFont>
    <p:embeddedFont>
      <p:font typeface="Wingdings 2" pitchFamily="2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0089A9"/>
    <a:srgbClr val="D6001C"/>
    <a:srgbClr val="001C44"/>
    <a:srgbClr val="00AEC7"/>
    <a:srgbClr val="C8102F"/>
    <a:srgbClr val="0C2340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2" autoAdjust="0"/>
    <p:restoredTop sz="95323" autoAdjust="0"/>
  </p:normalViewPr>
  <p:slideViewPr>
    <p:cSldViewPr snapToGrid="0" showGuides="1">
      <p:cViewPr varScale="1">
        <p:scale>
          <a:sx n="120" d="100"/>
          <a:sy n="120" d="100"/>
        </p:scale>
        <p:origin x="928" y="192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9/23/25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9/23/25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9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03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7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0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19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6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84E42-4D7D-2DF7-3A9A-E0DF91F75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4C2928-D16C-7DD9-4D49-EF2935175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17D4E-4AE8-460E-D5A9-121D709D5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55E84-85A1-DD27-80F4-118F108BC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2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503485"/>
            <a:ext cx="10993549" cy="991959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D600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1180561"/>
            <a:ext cx="11029616" cy="7464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723291"/>
            <a:ext cx="11265407" cy="8472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5"/>
            <a:ext cx="11274551" cy="3026772"/>
          </a:xfrm>
          <a:solidFill>
            <a:srgbClr val="0089A9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9715"/>
            <a:ext cx="3657600" cy="150121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315693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1485900"/>
            <a:ext cx="7491984" cy="4692263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rgbClr val="0089A9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1433146"/>
            <a:ext cx="11292840" cy="2915334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rgbClr val="0089A9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1223682"/>
            <a:ext cx="3606800" cy="2215478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1223682"/>
            <a:ext cx="7518398" cy="5140476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rgbClr val="0089A9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1292468"/>
            <a:ext cx="11267440" cy="1517787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rgbClr val="0089A9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t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6398"/>
            <a:ext cx="9144000" cy="2052321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280" y="1216434"/>
            <a:ext cx="11267440" cy="7348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38616" y="6423914"/>
            <a:ext cx="46597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20" y="1210235"/>
            <a:ext cx="5626579" cy="732143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E840D-FAED-31D9-AF31-112670D0FA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210235"/>
            <a:ext cx="5171440" cy="4824805"/>
          </a:xfrm>
          <a:custGeom>
            <a:avLst/>
            <a:gdLst>
              <a:gd name="connsiteX0" fmla="*/ 0 w 5171440"/>
              <a:gd name="connsiteY0" fmla="*/ 5056400 h 5662230"/>
              <a:gd name="connsiteX1" fmla="*/ 3685975 w 5171440"/>
              <a:gd name="connsiteY1" fmla="*/ 5056400 h 5662230"/>
              <a:gd name="connsiteX2" fmla="*/ 3685975 w 5171440"/>
              <a:gd name="connsiteY2" fmla="*/ 5662230 h 5662230"/>
              <a:gd name="connsiteX3" fmla="*/ 0 w 5171440"/>
              <a:gd name="connsiteY3" fmla="*/ 5662230 h 5662230"/>
              <a:gd name="connsiteX4" fmla="*/ 3789884 w 5171440"/>
              <a:gd name="connsiteY4" fmla="*/ 0 h 5662230"/>
              <a:gd name="connsiteX5" fmla="*/ 5171440 w 5171440"/>
              <a:gd name="connsiteY5" fmla="*/ 0 h 5662230"/>
              <a:gd name="connsiteX6" fmla="*/ 5171440 w 5171440"/>
              <a:gd name="connsiteY6" fmla="*/ 5662230 h 5662230"/>
              <a:gd name="connsiteX7" fmla="*/ 3789884 w 5171440"/>
              <a:gd name="connsiteY7" fmla="*/ 5662230 h 5662230"/>
              <a:gd name="connsiteX8" fmla="*/ 3789884 w 5171440"/>
              <a:gd name="connsiteY8" fmla="*/ 5056400 h 5662230"/>
              <a:gd name="connsiteX9" fmla="*/ 5168980 w 5171440"/>
              <a:gd name="connsiteY9" fmla="*/ 5056400 h 5662230"/>
              <a:gd name="connsiteX10" fmla="*/ 5168980 w 5171440"/>
              <a:gd name="connsiteY10" fmla="*/ 4956108 h 5662230"/>
              <a:gd name="connsiteX11" fmla="*/ 3789884 w 5171440"/>
              <a:gd name="connsiteY11" fmla="*/ 4956108 h 5662230"/>
              <a:gd name="connsiteX12" fmla="*/ 0 w 5171440"/>
              <a:gd name="connsiteY12" fmla="*/ 0 h 5662230"/>
              <a:gd name="connsiteX13" fmla="*/ 3685975 w 5171440"/>
              <a:gd name="connsiteY13" fmla="*/ 0 h 5662230"/>
              <a:gd name="connsiteX14" fmla="*/ 3685975 w 5171440"/>
              <a:gd name="connsiteY14" fmla="*/ 4956108 h 5662230"/>
              <a:gd name="connsiteX15" fmla="*/ 0 w 5171440"/>
              <a:gd name="connsiteY15" fmla="*/ 4956108 h 56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440" h="5662230">
                <a:moveTo>
                  <a:pt x="0" y="5056400"/>
                </a:moveTo>
                <a:lnTo>
                  <a:pt x="3685975" y="5056400"/>
                </a:lnTo>
                <a:lnTo>
                  <a:pt x="3685975" y="5662230"/>
                </a:lnTo>
                <a:lnTo>
                  <a:pt x="0" y="5662230"/>
                </a:lnTo>
                <a:close/>
                <a:moveTo>
                  <a:pt x="3789884" y="0"/>
                </a:moveTo>
                <a:lnTo>
                  <a:pt x="5171440" y="0"/>
                </a:lnTo>
                <a:lnTo>
                  <a:pt x="5171440" y="5662230"/>
                </a:lnTo>
                <a:lnTo>
                  <a:pt x="3789884" y="5662230"/>
                </a:lnTo>
                <a:lnTo>
                  <a:pt x="3789884" y="5056400"/>
                </a:lnTo>
                <a:lnTo>
                  <a:pt x="5168980" y="5056400"/>
                </a:lnTo>
                <a:lnTo>
                  <a:pt x="5168980" y="4956108"/>
                </a:lnTo>
                <a:lnTo>
                  <a:pt x="3789884" y="4956108"/>
                </a:lnTo>
                <a:close/>
                <a:moveTo>
                  <a:pt x="0" y="0"/>
                </a:moveTo>
                <a:lnTo>
                  <a:pt x="3685975" y="0"/>
                </a:lnTo>
                <a:lnTo>
                  <a:pt x="3685975" y="4956108"/>
                </a:lnTo>
                <a:lnTo>
                  <a:pt x="0" y="4956108"/>
                </a:lnTo>
                <a:close/>
              </a:path>
            </a:pathLst>
          </a:custGeom>
          <a:solidFill>
            <a:srgbClr val="0089A9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22983C-26B8-DE15-E309-D0E93B8C6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160" y="2235201"/>
            <a:ext cx="5628639" cy="3799840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33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7853"/>
            <a:ext cx="11277600" cy="716447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80480"/>
            <a:ext cx="3342640" cy="4157760"/>
          </a:xfrm>
        </p:spPr>
        <p:txBody>
          <a:bodyPr anchor="t"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236720" y="2070847"/>
            <a:ext cx="7498080" cy="416739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90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9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075765"/>
            <a:ext cx="11029616" cy="817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280" y="1223334"/>
            <a:ext cx="11267440" cy="6227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64976"/>
            <a:ext cx="7371083" cy="3786561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6EDC6B-B9AA-A4D9-A782-C38A0F84F63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93378" y="2164976"/>
            <a:ext cx="3731262" cy="3786561"/>
          </a:xfrm>
        </p:spPr>
        <p:txBody>
          <a:bodyPr anchor="t">
            <a:normAutofit/>
          </a:bodyPr>
          <a:lstStyle>
            <a:lvl1pPr marL="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30664" y="6423914"/>
            <a:ext cx="46677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26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189030"/>
            <a:ext cx="11272649" cy="705596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7201" y="2234979"/>
            <a:ext cx="11272648" cy="396960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71548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64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1406769"/>
            <a:ext cx="3672970" cy="1386126"/>
          </a:xfrm>
        </p:spPr>
        <p:txBody>
          <a:bodyPr anchor="t" anchorCtr="0">
            <a:noAutofit/>
          </a:bodyPr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A0AD703-0A43-5323-CCB2-832D424EF2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151" y="2862479"/>
            <a:ext cx="3672970" cy="3298575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to add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27B629-9CBE-3ECF-2D88-F07AACD03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1970" y="1406769"/>
            <a:ext cx="7497880" cy="4754285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rgbClr val="0089A9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DD7D93-4C4D-E385-9F8C-40536F0BD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20XX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99FA72-244D-9DC3-C9B7-E7DAD50A01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5A4F6F-66FD-CDA5-7F8F-F5FD6382C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23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D6001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1174336"/>
            <a:ext cx="11029616" cy="7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1" y="1193300"/>
            <a:ext cx="11029616" cy="677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1192" y="1518407"/>
            <a:ext cx="11029616" cy="660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1164398"/>
            <a:ext cx="3682723" cy="49629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1406768"/>
            <a:ext cx="3031852" cy="1249101"/>
          </a:xfrm>
        </p:spPr>
        <p:txBody>
          <a:bodyPr anchor="t" anchorCtr="0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56448"/>
            <a:ext cx="6650991" cy="4962998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solidFill>
                  <a:schemeClr val="tx2"/>
                </a:solidFill>
                <a:latin typeface="+mn-lt"/>
              </a:defRPr>
            </a:lvl2pPr>
            <a:lvl3pPr>
              <a:defRPr sz="1600">
                <a:solidFill>
                  <a:schemeClr val="tx2"/>
                </a:solidFill>
                <a:latin typeface="+mn-lt"/>
              </a:defRPr>
            </a:lvl3pPr>
            <a:lvl4pPr>
              <a:defRPr sz="14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8424" y="6452590"/>
            <a:ext cx="48599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1102660"/>
            <a:ext cx="11290859" cy="3337456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3911661-3E26-5FEE-7B3D-09BEE0F7A60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59847" t="11598"/>
          <a:stretch/>
        </p:blipFill>
        <p:spPr>
          <a:xfrm>
            <a:off x="6895751" y="298529"/>
            <a:ext cx="5299310" cy="65594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8682" y="1208927"/>
            <a:ext cx="11029616" cy="69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4554" y="6423914"/>
            <a:ext cx="4713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Keck Graduate Institute.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B2A0E82-E506-341A-F4C6-D7519FF3BB4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59847" t="11598"/>
          <a:stretch/>
        </p:blipFill>
        <p:spPr>
          <a:xfrm>
            <a:off x="6931606" y="316454"/>
            <a:ext cx="5299310" cy="65594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CA70BAA-4A00-F42E-1B3A-BF884C8F5E57}"/>
              </a:ext>
            </a:extLst>
          </p:cNvPr>
          <p:cNvGrpSpPr/>
          <p:nvPr userDrawn="1"/>
        </p:nvGrpSpPr>
        <p:grpSpPr>
          <a:xfrm>
            <a:off x="446534" y="457200"/>
            <a:ext cx="11283317" cy="94997"/>
            <a:chOff x="446534" y="457200"/>
            <a:chExt cx="11283317" cy="949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F28AAD-18AC-4D38-5613-A0E0216CBAD4}"/>
                </a:ext>
              </a:extLst>
            </p:cNvPr>
            <p:cNvSpPr/>
            <p:nvPr/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rgbClr val="001C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DFDAB7-394F-75FF-8C3D-878702584643}"/>
                </a:ext>
              </a:extLst>
            </p:cNvPr>
            <p:cNvSpPr/>
            <p:nvPr/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rgbClr val="D600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CD2354-A8E9-5B11-FF53-687F4DB68EB1}"/>
                </a:ext>
              </a:extLst>
            </p:cNvPr>
            <p:cNvSpPr/>
            <p:nvPr/>
          </p:nvSpPr>
          <p:spPr>
            <a:xfrm flipV="1">
              <a:off x="8026530" y="457200"/>
              <a:ext cx="3703321" cy="91440"/>
            </a:xfrm>
            <a:prstGeom prst="rect">
              <a:avLst/>
            </a:prstGeom>
            <a:solidFill>
              <a:srgbClr val="0089A9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69B6128B-8A91-DAF0-B81E-D2C8C2D55A2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46534" y="6290495"/>
            <a:ext cx="2097884" cy="4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chemeClr val="tx1">
              <a:lumMod val="75000"/>
              <a:lumOff val="25000"/>
            </a:schemeClr>
          </a:solidFill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89A9"/>
        </a:buClr>
        <a:buSzPct val="92000"/>
        <a:buFont typeface="Wingdings 2" panose="05020102010507070707" pitchFamily="18" charset="2"/>
        <a:buChar char="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89A9"/>
        </a:buClr>
        <a:buSzPct val="92000"/>
        <a:buFont typeface="Wingdings 2" panose="05020102010507070707" pitchFamily="18" charset="2"/>
        <a:buChar char="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0089A9"/>
        </a:buClr>
        <a:buSzPct val="92000"/>
        <a:buFont typeface="Wingdings 2" panose="05020102010507070707" pitchFamily="18" charset="2"/>
        <a:buChar char="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89A9"/>
        </a:buClr>
        <a:buSzPct val="92000"/>
        <a:buFont typeface="Wingdings 2" panose="05020102010507070707" pitchFamily="18" charset="2"/>
        <a:buChar char="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89A9"/>
        </a:buClr>
        <a:buSzPct val="92000"/>
        <a:buFont typeface="Wingdings 2" panose="05020102010507070707" pitchFamily="18" charset="2"/>
        <a:buChar char="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A06C95-5897-9FE8-B5F5-0800E7E636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" b="13989"/>
          <a:stretch/>
        </p:blipFill>
        <p:spPr bwMode="auto">
          <a:xfrm>
            <a:off x="3505199" y="999669"/>
            <a:ext cx="8686802" cy="58986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1E882C2-F97F-85EE-72EC-FF226A68C721}"/>
              </a:ext>
            </a:extLst>
          </p:cNvPr>
          <p:cNvCxnSpPr/>
          <p:nvPr/>
        </p:nvCxnSpPr>
        <p:spPr>
          <a:xfrm>
            <a:off x="564777" y="2958353"/>
            <a:ext cx="265952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40643E6-F0E9-48C8-7CDF-1FF49021A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297" y="879912"/>
            <a:ext cx="5440354" cy="1694610"/>
          </a:xfrm>
        </p:spPr>
        <p:txBody>
          <a:bodyPr/>
          <a:lstStyle/>
          <a:p>
            <a:r>
              <a:rPr lang="en-US" sz="44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Optional Title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1D62B-3F5B-1BF9-D9AD-229F47FCB773}"/>
              </a:ext>
            </a:extLst>
          </p:cNvPr>
          <p:cNvSpPr txBox="1"/>
          <p:nvPr/>
        </p:nvSpPr>
        <p:spPr>
          <a:xfrm>
            <a:off x="564777" y="3329126"/>
            <a:ext cx="265952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solidFill>
                  <a:srgbClr val="0089A9"/>
                </a:solidFill>
              </a:rPr>
              <a:t>Your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799CC-0745-1A1D-AE82-D13B72DFFE1F}"/>
              </a:ext>
            </a:extLst>
          </p:cNvPr>
          <p:cNvSpPr txBox="1"/>
          <p:nvPr/>
        </p:nvSpPr>
        <p:spPr>
          <a:xfrm>
            <a:off x="564776" y="3698458"/>
            <a:ext cx="265952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>
                <a:solidFill>
                  <a:srgbClr val="465359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9334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D715DBBC-70C2-E94B-9B03-12910F0B5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Speaking impact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5E7485A-FBCC-4222-2274-2B2A0804BC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2" b="42"/>
          <a:stretch/>
        </p:blipFill>
        <p:spPr/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3AEB1C4-FB60-9B8E-5A02-0BCD2B6E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Your ability to communicate effectively will leave a lasting impact on your audience</a:t>
            </a:r>
          </a:p>
          <a:p>
            <a:r>
              <a:rPr lang="en-US"/>
              <a:t>Effectively communicating involves not only delivering a message but also resonating with the experiences, values, and emotions of those listening 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E7BFB-D261-4C4B-D7CF-FB8AE933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4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6A93E959-E68D-08C8-9C1E-5A318B3E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delivery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C1675C6-9CE1-3D87-365F-B3DB1F59CE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Learn to infuse energy into your delivery to leave a lasting impression.</a:t>
            </a:r>
          </a:p>
          <a:p>
            <a:r>
              <a:rPr lang="en-US" dirty="0"/>
              <a:t>One of the goals of effective communication is to motivate your audience.</a:t>
            </a:r>
          </a:p>
        </p:txBody>
      </p:sp>
      <p:graphicFrame>
        <p:nvGraphicFramePr>
          <p:cNvPr id="17" name="Table Placeholder 3">
            <a:extLst>
              <a:ext uri="{FF2B5EF4-FFF2-40B4-BE49-F238E27FC236}">
                <a16:creationId xmlns:a16="http://schemas.microsoft.com/office/drawing/2014/main" id="{8A222178-BDA0-1F26-F788-4610ADCDC64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447780611"/>
              </p:ext>
            </p:extLst>
          </p:nvPr>
        </p:nvGraphicFramePr>
        <p:xfrm>
          <a:off x="4237038" y="2236788"/>
          <a:ext cx="7493924" cy="420760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73481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1966082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1780880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1873481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5876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6763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Audience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6763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Knowledge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6763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Post-presentation 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6763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Referral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6763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Collaboration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AA87D-82C2-EE25-0FF0-86DD9301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32C6-AEE4-A451-A3C8-7C2C8E2A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tips and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443D9-BCAD-2F33-9DE7-54605EFCC2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Consistent rehearsal</a:t>
            </a:r>
          </a:p>
          <a:p>
            <a:pPr lvl="1"/>
            <a:r>
              <a:rPr lang="en-US" dirty="0"/>
              <a:t>Strengthen your familiarity</a:t>
            </a:r>
          </a:p>
          <a:p>
            <a:r>
              <a:rPr lang="en-US" b="1" dirty="0"/>
              <a:t>Refine delivery style</a:t>
            </a:r>
          </a:p>
          <a:p>
            <a:pPr lvl="1"/>
            <a:r>
              <a:rPr lang="en-US" dirty="0"/>
              <a:t>Pacing, tone, and emphasis</a:t>
            </a:r>
          </a:p>
          <a:p>
            <a:r>
              <a:rPr lang="en-US" b="1" dirty="0"/>
              <a:t>Timing and transitions</a:t>
            </a:r>
          </a:p>
          <a:p>
            <a:pPr lvl="1"/>
            <a:r>
              <a:rPr lang="en-US" dirty="0"/>
              <a:t>Aim for seamless, professional delivery</a:t>
            </a:r>
          </a:p>
          <a:p>
            <a:r>
              <a:rPr lang="en-US" b="1" dirty="0"/>
              <a:t>Practice audience</a:t>
            </a:r>
          </a:p>
          <a:p>
            <a:pPr lvl="1"/>
            <a:r>
              <a:rPr lang="en-US" dirty="0"/>
              <a:t>Enlist colleagues to listen &amp; provide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2219-E3DF-929F-48CC-5C470A21A17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Seek feedback</a:t>
            </a:r>
          </a:p>
          <a:p>
            <a:r>
              <a:rPr lang="en-US" dirty="0"/>
              <a:t>Reflect on performance</a:t>
            </a:r>
          </a:p>
          <a:p>
            <a:r>
              <a:rPr lang="en-US" dirty="0"/>
              <a:t>Explore new techniques</a:t>
            </a:r>
          </a:p>
          <a:p>
            <a:r>
              <a:rPr lang="en-US" dirty="0"/>
              <a:t>Set personal goals</a:t>
            </a:r>
          </a:p>
          <a:p>
            <a:r>
              <a:rPr lang="en-US" dirty="0"/>
              <a:t>Iterate and adapt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BFD69-78BC-7385-46C7-859D6236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D7F0B11-5AF3-1D12-4201-C1E09DF7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engagement metrics</a:t>
            </a:r>
          </a:p>
        </p:txBody>
      </p:sp>
      <p:graphicFrame>
        <p:nvGraphicFramePr>
          <p:cNvPr id="12" name="Table Placeholder 3">
            <a:extLst>
              <a:ext uri="{FF2B5EF4-FFF2-40B4-BE49-F238E27FC236}">
                <a16:creationId xmlns:a16="http://schemas.microsoft.com/office/drawing/2014/main" id="{EF0D1DE7-CAB7-B879-750A-7167B6155FF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095946693"/>
              </p:ext>
            </p:extLst>
          </p:nvPr>
        </p:nvGraphicFramePr>
        <p:xfrm>
          <a:off x="457200" y="2235200"/>
          <a:ext cx="11301156" cy="396960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02874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2647704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2825289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2825289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661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Audience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Knowledge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Post-presentation 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Referral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Collaboration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DEA02-2E6D-E2D4-E471-C7567AAF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045D6AF-532B-394C-0C6F-38B6628C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23" name="Picture Placeholder 22" descr="A group of people giving each other a high five">
            <a:extLst>
              <a:ext uri="{FF2B5EF4-FFF2-40B4-BE49-F238E27FC236}">
                <a16:creationId xmlns:a16="http://schemas.microsoft.com/office/drawing/2014/main" id="{D92A2E6E-E7AB-92FB-0E6F-133483021C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6095" r="6095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DF6349-53AC-537D-900E-F5859DD12E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C2959-4F0B-2252-467D-7378E14D8C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5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7738E3-C964-438E-C507-895B8B40E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9ABF98F-6857-5706-DBD7-A398C1AFC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Title Slide (change photo)</a:t>
            </a:r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25F840E0-51C3-CC72-7640-CBE0BE21E6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8164" b="28164"/>
          <a:stretch/>
        </p:blipFill>
        <p:spPr/>
      </p:pic>
    </p:spTree>
    <p:extLst>
      <p:ext uri="{BB962C8B-B14F-4D97-AF65-F5344CB8AC3E}">
        <p14:creationId xmlns:p14="http://schemas.microsoft.com/office/powerpoint/2010/main" val="376604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Topic one</a:t>
            </a:r>
          </a:p>
          <a:p>
            <a:r>
              <a:rPr lang="en-US" dirty="0">
                <a:solidFill>
                  <a:schemeClr val="tx2"/>
                </a:solidFill>
              </a:rPr>
              <a:t>Topic two</a:t>
            </a:r>
          </a:p>
          <a:p>
            <a:r>
              <a:rPr lang="en-US" dirty="0">
                <a:solidFill>
                  <a:schemeClr val="tx2"/>
                </a:solidFill>
              </a:rPr>
              <a:t>Topic three</a:t>
            </a:r>
          </a:p>
          <a:p>
            <a:r>
              <a:rPr lang="en-US" dirty="0">
                <a:solidFill>
                  <a:schemeClr val="tx2"/>
                </a:solidFill>
              </a:rPr>
              <a:t>Topic four</a:t>
            </a:r>
          </a:p>
          <a:p>
            <a:r>
              <a:rPr lang="en-US" dirty="0">
                <a:solidFill>
                  <a:schemeClr val="tx2"/>
                </a:solidFill>
              </a:rPr>
              <a:t>Topic five</a:t>
            </a: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8" r="148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6EB59A-76B7-8CE4-9600-5E2C338F5A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Communication</a:t>
            </a:r>
          </a:p>
        </p:txBody>
      </p:sp>
      <p:pic>
        <p:nvPicPr>
          <p:cNvPr id="19" name="Picture Placeholder 18" descr="A close-up of a person wearing scrubs">
            <a:extLst>
              <a:ext uri="{FF2B5EF4-FFF2-40B4-BE49-F238E27FC236}">
                <a16:creationId xmlns:a16="http://schemas.microsoft.com/office/drawing/2014/main" id="{B92D438B-6D57-86B9-0B77-0CC42EC1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3" b="163"/>
          <a:stretch/>
        </p:blipFill>
        <p:spPr/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6CF7-69F4-F432-4747-28EF15528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Overcoming nervousness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82E89-DB15-6D26-7098-DA9792B0B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Confidence-building strategies</a:t>
            </a:r>
          </a:p>
        </p:txBody>
      </p:sp>
      <p:pic>
        <p:nvPicPr>
          <p:cNvPr id="21" name="Picture Placeholder 20" descr="A person in a white coat with a stethoscope around her neck">
            <a:extLst>
              <a:ext uri="{FF2B5EF4-FFF2-40B4-BE49-F238E27FC236}">
                <a16:creationId xmlns:a16="http://schemas.microsoft.com/office/drawing/2014/main" id="{244AC564-6A07-A90A-B027-67CD2423BB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54" b="354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D6F4-627B-3E5C-3D5F-985EAADF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18A4-5020-A570-BAAC-71C22849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</a:t>
            </a:r>
            <a:br>
              <a:rPr lang="en-US" dirty="0"/>
            </a:br>
            <a:r>
              <a:rPr lang="en-US" dirty="0"/>
              <a:t>the audience</a:t>
            </a:r>
          </a:p>
        </p:txBody>
      </p:sp>
      <p:pic>
        <p:nvPicPr>
          <p:cNvPr id="16" name="Picture Placeholder 15" descr="A group of surgeons wearing surgical caps and masks">
            <a:extLst>
              <a:ext uri="{FF2B5EF4-FFF2-40B4-BE49-F238E27FC236}">
                <a16:creationId xmlns:a16="http://schemas.microsoft.com/office/drawing/2014/main" id="{6EFD6230-A50E-3A63-7B72-59A8449CAE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t="35757" b="35757"/>
          <a:stretch/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75E86-FFB0-87BC-084C-C728916152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Make eye contact with your audience to create a sense of intimacy and involvement</a:t>
            </a:r>
          </a:p>
          <a:p>
            <a:r>
              <a:rPr lang="en-US" dirty="0"/>
              <a:t>Weave relatable stories into your presentation using narratives that make your message memorable and impactful</a:t>
            </a:r>
          </a:p>
          <a:p>
            <a:r>
              <a:rPr lang="en-US" dirty="0"/>
              <a:t>Encourage questions and provide thoughtful responses to enhance audience participation</a:t>
            </a:r>
          </a:p>
          <a:p>
            <a:r>
              <a:rPr lang="en-US" dirty="0"/>
              <a:t>Use live polls or surveys to gather audience opinions, promoting engagement and making sure the audience feel involved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16C1D-87CB-A56C-0DD6-9033EBC327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2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/>
              <a:t>Selecting visual aids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 anchor="t"/>
          <a:lstStyle/>
          <a:p>
            <a:r>
              <a:rPr lang="en-US" dirty="0"/>
              <a:t>Enhancing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F0FD1A0-C075-EE18-B3AE-363C242D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delivery techniques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C69167C3-302B-24DE-9CF7-D85D5D5DD20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This is a powerful tool in public speaking. It involves varying pitch, tone, and volume to convey emotion, emphasize points, and maintain interest. </a:t>
            </a:r>
          </a:p>
          <a:p>
            <a:r>
              <a:rPr lang="en-US" dirty="0"/>
              <a:t>Pitch variation</a:t>
            </a:r>
          </a:p>
          <a:p>
            <a:r>
              <a:rPr lang="en-US" dirty="0"/>
              <a:t>Tone inflection</a:t>
            </a:r>
          </a:p>
          <a:p>
            <a:r>
              <a:rPr lang="en-US" dirty="0"/>
              <a:t>Volume control</a:t>
            </a:r>
          </a:p>
          <a:p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C987B03-58AE-7E8A-A1C7-83569FBB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Effective body language enhances your message, </a:t>
            </a:r>
            <a:br>
              <a:rPr lang="en-US" dirty="0"/>
            </a:br>
            <a:r>
              <a:rPr lang="en-US" dirty="0"/>
              <a:t>making it more impactful and memorable.</a:t>
            </a:r>
          </a:p>
          <a:p>
            <a:pPr lvl="1"/>
            <a:r>
              <a:rPr lang="en-US" dirty="0"/>
              <a:t>Meaningful eye contact</a:t>
            </a:r>
          </a:p>
          <a:p>
            <a:pPr lvl="1"/>
            <a:r>
              <a:rPr lang="en-US" dirty="0"/>
              <a:t>Purposeful gestures</a:t>
            </a:r>
          </a:p>
          <a:p>
            <a:pPr lvl="1"/>
            <a:r>
              <a:rPr lang="en-US" dirty="0"/>
              <a:t>Maintain good posture</a:t>
            </a:r>
          </a:p>
          <a:p>
            <a:pPr lvl="1"/>
            <a:r>
              <a:rPr lang="en-US" dirty="0"/>
              <a:t>Control your expressions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710D34-A9E1-BCC8-0EC1-1F5E9141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BA544F6-BF8C-2C87-3906-146BEDB4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Q&amp;A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Actively listen</a:t>
            </a:r>
          </a:p>
          <a:p>
            <a:pPr lvl="1"/>
            <a:r>
              <a:rPr lang="en-US" dirty="0"/>
              <a:t>Pause and reflect</a:t>
            </a:r>
          </a:p>
          <a:p>
            <a:pPr lvl="1"/>
            <a:r>
              <a:rPr lang="en-US" dirty="0"/>
              <a:t>Maintain eye contact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D65345-881F-48B7-B5F5-4E9CF167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54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KGI Colors - 2024">
      <a:dk1>
        <a:srgbClr val="060607"/>
      </a:dk1>
      <a:lt1>
        <a:srgbClr val="FFFFFF"/>
      </a:lt1>
      <a:dk2>
        <a:srgbClr val="3D3D3D"/>
      </a:dk2>
      <a:lt2>
        <a:srgbClr val="EBEBEB"/>
      </a:lt2>
      <a:accent1>
        <a:srgbClr val="D6001C"/>
      </a:accent1>
      <a:accent2>
        <a:srgbClr val="0089A9"/>
      </a:accent2>
      <a:accent3>
        <a:srgbClr val="0C2340"/>
      </a:accent3>
      <a:accent4>
        <a:srgbClr val="969FA7"/>
      </a:accent4>
      <a:accent5>
        <a:srgbClr val="F6BE00"/>
      </a:accent5>
      <a:accent6>
        <a:srgbClr val="C69214"/>
      </a:accent6>
      <a:hlink>
        <a:srgbClr val="007DBA"/>
      </a:hlink>
      <a:folHlink>
        <a:srgbClr val="33007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GI 2024 New PowerPoint Template" id="{FA73E2B8-452D-494E-8A19-942816A4E6DD}" vid="{9867DD9C-A159-C443-AAE7-C4E35523D2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34CD6A-245F-EE4F-9664-2E54E8D9493D}">
  <we:reference id="wa200001766" version="1.5.0.0" store="en-US" storeType="OMEX"/>
  <we:alternateReferences>
    <we:reference id="wa200001766" version="1.5.0.0" store="wa200001766" storeType="OMEX"/>
  </we:alternateReferences>
  <we:properties>
    <we:property name="CantoAssets" value="&quot;[{\&quot;scheme\&quot;:\&quot;image\&quot;,\&quot;id\&quot;:\&quot;63q51kjjm50ibfa0casv1ou80f\&quot;,\&quot;tenant\&quot;:\&quot;kgi.canto.com\&quot;,\&quot;time\&quot;:\&quot;20240826123618000\&quot;,\&quot;name\&quot;:\&quot;2024-Fall_Orientation_and_Prologues-37.jpg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74C62B35BF2B469E63A3E5C72B1CB4" ma:contentTypeVersion="17" ma:contentTypeDescription="Create a new document." ma:contentTypeScope="" ma:versionID="a2d035ebbc2afaea20e9a0d401bc3f63">
  <xsd:schema xmlns:xsd="http://www.w3.org/2001/XMLSchema" xmlns:xs="http://www.w3.org/2001/XMLSchema" xmlns:p="http://schemas.microsoft.com/office/2006/metadata/properties" xmlns:ns2="9b746459-9025-4ea7-ab37-b8a37b7e4308" xmlns:ns3="23540b63-2606-47df-ad75-c4bf4fa66d13" targetNamespace="http://schemas.microsoft.com/office/2006/metadata/properties" ma:root="true" ma:fieldsID="83711d379a77a0885b3b8bdffe7fd0bd" ns2:_="" ns3:_="">
    <xsd:import namespace="9b746459-9025-4ea7-ab37-b8a37b7e4308"/>
    <xsd:import namespace="23540b63-2606-47df-ad75-c4bf4fa66d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46459-9025-4ea7-ab37-b8a37b7e43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77ba16b-82fa-4147-a454-f951bc5514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3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40b63-2606-47df-ad75-c4bf4fa66d1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ad7e673-9491-4150-a7cf-bf4a8c8cf8f7}" ma:internalName="TaxCatchAll" ma:showField="CatchAllData" ma:web="23540b63-2606-47df-ad75-c4bf4fa66d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540b63-2606-47df-ad75-c4bf4fa66d13" xsi:nil="true"/>
    <lcf76f155ced4ddcb4097134ff3c332f xmlns="9b746459-9025-4ea7-ab37-b8a37b7e4308">
      <Terms xmlns="http://schemas.microsoft.com/office/infopath/2007/PartnerControls"/>
    </lcf76f155ced4ddcb4097134ff3c332f>
    <Notes xmlns="9b746459-9025-4ea7-ab37-b8a37b7e4308" xsi:nil="true"/>
  </documentManagement>
</p:properties>
</file>

<file path=customXml/itemProps1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1B665F-2875-49BB-A1FD-82388F862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46459-9025-4ea7-ab37-b8a37b7e4308"/>
    <ds:schemaRef ds:uri="23540b63-2606-47df-ad75-c4bf4fa66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00B2AC-C335-4100-B8B3-2D9F49A72906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23540b63-2606-47df-ad75-c4bf4fa66d13"/>
    <ds:schemaRef ds:uri="9b746459-9025-4ea7-ab37-b8a37b7e4308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DividendVTI</Template>
  <TotalTime>0</TotalTime>
  <Words>430</Words>
  <Application>Microsoft Macintosh PowerPoint</Application>
  <PresentationFormat>Widescreen</PresentationFormat>
  <Paragraphs>133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 Thin</vt:lpstr>
      <vt:lpstr>Wingdings 2</vt:lpstr>
      <vt:lpstr>Aptos</vt:lpstr>
      <vt:lpstr>DividendVTI</vt:lpstr>
      <vt:lpstr>Optional Title Slide</vt:lpstr>
      <vt:lpstr>Title Slide (change photo)</vt:lpstr>
      <vt:lpstr>Agenda </vt:lpstr>
      <vt:lpstr>The Power of Communication</vt:lpstr>
      <vt:lpstr>Overcoming nervousness</vt:lpstr>
      <vt:lpstr>Engaging  the audience</vt:lpstr>
      <vt:lpstr>Selecting visual aids</vt:lpstr>
      <vt:lpstr>Effective delivery techniques</vt:lpstr>
      <vt:lpstr>Navigating Q&amp;A sessions</vt:lpstr>
      <vt:lpstr>Speaking impact</vt:lpstr>
      <vt:lpstr>Dynamic delivery</vt:lpstr>
      <vt:lpstr>Final tips and takeaways</vt:lpstr>
      <vt:lpstr>Speaking engagement metrics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Ximena Martinez</dc:creator>
  <cp:lastModifiedBy>Ximena Martinez</cp:lastModifiedBy>
  <cp:revision>1</cp:revision>
  <dcterms:created xsi:type="dcterms:W3CDTF">2025-09-23T17:07:54Z</dcterms:created>
  <dcterms:modified xsi:type="dcterms:W3CDTF">2025-09-23T17:08:14Z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0x0101006774C62B35BF2B469E63A3E5C72B1CB4</vt:lpwstr>
  </property>
  <property fmtid="{D5CDD505-2E9C-101B-9397-08002B2CF9AE}" pid="3" name="MediaServiceImageTags">
    <vt:lpwstr/>
  </property>
</Properties>
</file>