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E27CB52-5FCD-F146-AE98-5D36C008A7D9}"/>
              </a:ext>
            </a:extLst>
          </p:cNvPr>
          <p:cNvGrpSpPr/>
          <p:nvPr userDrawn="1"/>
        </p:nvGrpSpPr>
        <p:grpSpPr>
          <a:xfrm>
            <a:off x="914401" y="381000"/>
            <a:ext cx="10286999" cy="5898494"/>
            <a:chOff x="914401" y="381000"/>
            <a:chExt cx="10286999" cy="5898494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2F99DF6-A203-9D44-9A6A-0AC1A58A2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81000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A5C25D-8B04-E449-8398-ED746F8F1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381000"/>
              <a:ext cx="3200400" cy="10137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04B6911B-F297-B44C-8316-87E47393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381000"/>
              <a:ext cx="3200400" cy="10137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D5C4F43-367C-5343-8A38-57B3BAAE4B9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1700886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1A44D34-7D43-3041-BE40-47BC44365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2009108"/>
              <a:ext cx="2286000" cy="101373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8C36294-54E6-784C-BF93-7B9ABCAEC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2009108"/>
              <a:ext cx="2971800" cy="10137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B120C752-BA15-9643-A94E-FB98A0B1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2009108"/>
              <a:ext cx="2286000" cy="1013737"/>
            </a:xfrm>
            <a:prstGeom prst="rect">
              <a:avLst/>
            </a:prstGeom>
            <a:solidFill>
              <a:schemeClr val="accent2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A850F63-58A8-914F-B36B-53BD94BEEFE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14401" y="3328995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661785BE-3E4A-B842-9021-2744E3BE0706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914401" y="2009108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728206F1-0590-3045-9EE1-3BBF4A1F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3637217"/>
              <a:ext cx="2971800" cy="101373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B2C863B8-6C48-CE4E-86C5-9D65612E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3637217"/>
              <a:ext cx="2286000" cy="101373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AAFC0E6B-47C3-8948-96A4-7A2BA65E6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3637217"/>
              <a:ext cx="2286000" cy="101373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E3570BC-E748-824B-91B8-9E214DAC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381000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13C581F-E365-4E44-8355-5CCFF1B3A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656" y="3637423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B349D190-8F35-B646-88D3-9861D931660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79656" y="4957309"/>
              <a:ext cx="1421744" cy="132218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3725277D-9044-3C48-BDCE-4986AA12B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1157" y="5265531"/>
              <a:ext cx="3200400" cy="10137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4ABF5809-C05D-9E41-8FD3-CBFCBD7D4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5265531"/>
              <a:ext cx="3200400" cy="10137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BF93E815-6D33-CC40-8B9F-4C1C0C4EF0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345" y="5265325"/>
              <a:ext cx="2585088" cy="1014062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  <a:cs typeface="Arial Narrow"/>
              </a:endParaRPr>
            </a:p>
          </p:txBody>
        </p: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5DB475C-570C-0741-AE08-FF2AC73C4D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77148" y="455678"/>
            <a:ext cx="1532496" cy="247222"/>
          </a:xfrm>
        </p:spPr>
        <p:txBody>
          <a:bodyPr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A7976A92-7A4D-E44C-A0BC-00D844E5DC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81200" y="703540"/>
            <a:ext cx="1528444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6A05A9C5-0E13-B84C-99F1-55C3654E2A5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87475" y="45567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1DBB0CF0-A1A4-CE4D-A441-A9BE0438D8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1527" y="703540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Text Placeholder 25">
            <a:extLst>
              <a:ext uri="{FF2B5EF4-FFF2-40B4-BE49-F238E27FC236}">
                <a16:creationId xmlns:a16="http://schemas.microsoft.com/office/drawing/2014/main" id="{EB140318-B0A5-5541-9A49-E4C65AD70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7075" y="45567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8DB73B70-08EE-414C-ADF5-DF5B276D36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41126" y="703540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Text Placeholder 25">
            <a:extLst>
              <a:ext uri="{FF2B5EF4-FFF2-40B4-BE49-F238E27FC236}">
                <a16:creationId xmlns:a16="http://schemas.microsoft.com/office/drawing/2014/main" id="{BEE9AEBC-8DC2-2D48-B210-63E837706E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014963" y="738933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76410E08-BB9A-F847-909A-BCAAF79CF2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19015" y="98679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25">
            <a:extLst>
              <a:ext uri="{FF2B5EF4-FFF2-40B4-BE49-F238E27FC236}">
                <a16:creationId xmlns:a16="http://schemas.microsoft.com/office/drawing/2014/main" id="{690BF716-5243-B247-A3A7-86186B18CC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79947" y="1782845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8C5EE851-3E5C-3F4D-9420-2ABCC1A442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983999" y="2030707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Text Placeholder 25">
            <a:extLst>
              <a:ext uri="{FF2B5EF4-FFF2-40B4-BE49-F238E27FC236}">
                <a16:creationId xmlns:a16="http://schemas.microsoft.com/office/drawing/2014/main" id="{2186EDF5-C869-EA41-9C4E-6E82C7A91B2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16943" y="2078738"/>
            <a:ext cx="21126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30">
            <a:extLst>
              <a:ext uri="{FF2B5EF4-FFF2-40B4-BE49-F238E27FC236}">
                <a16:creationId xmlns:a16="http://schemas.microsoft.com/office/drawing/2014/main" id="{67D1694C-F69E-BE44-B95E-57E013014E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20000" y="2326600"/>
            <a:ext cx="2109621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Text Placeholder 25">
            <a:extLst>
              <a:ext uri="{FF2B5EF4-FFF2-40B4-BE49-F238E27FC236}">
                <a16:creationId xmlns:a16="http://schemas.microsoft.com/office/drawing/2014/main" id="{42D28A37-B695-C344-A64D-FC45297DAD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67674" y="2078738"/>
            <a:ext cx="2337641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Text Placeholder 30">
            <a:extLst>
              <a:ext uri="{FF2B5EF4-FFF2-40B4-BE49-F238E27FC236}">
                <a16:creationId xmlns:a16="http://schemas.microsoft.com/office/drawing/2014/main" id="{6CE9677C-98EC-AB4A-8701-5D92C2D7A54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71726" y="2326600"/>
            <a:ext cx="2337641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5" name="Text Placeholder 25">
            <a:extLst>
              <a:ext uri="{FF2B5EF4-FFF2-40B4-BE49-F238E27FC236}">
                <a16:creationId xmlns:a16="http://schemas.microsoft.com/office/drawing/2014/main" id="{B3D23E3D-796F-D34B-9210-9174D150D5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406244" y="2078738"/>
            <a:ext cx="208953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6" name="Text Placeholder 30">
            <a:extLst>
              <a:ext uri="{FF2B5EF4-FFF2-40B4-BE49-F238E27FC236}">
                <a16:creationId xmlns:a16="http://schemas.microsoft.com/office/drawing/2014/main" id="{671AE421-0AC3-DC4A-AC91-E75C8CED10C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09287" y="2326600"/>
            <a:ext cx="208651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Text Placeholder 25">
            <a:extLst>
              <a:ext uri="{FF2B5EF4-FFF2-40B4-BE49-F238E27FC236}">
                <a16:creationId xmlns:a16="http://schemas.microsoft.com/office/drawing/2014/main" id="{3DC2A67C-BA03-7041-B79A-28B23C47262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78804" y="2294000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8" name="Text Placeholder 30">
            <a:extLst>
              <a:ext uri="{FF2B5EF4-FFF2-40B4-BE49-F238E27FC236}">
                <a16:creationId xmlns:a16="http://schemas.microsoft.com/office/drawing/2014/main" id="{87C1FA06-5702-0E4B-AC29-450C9B4690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82856" y="254186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A6172F7F-D625-B848-A23D-AC74258C5F2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40294" y="3440159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Text Placeholder 30">
            <a:extLst>
              <a:ext uri="{FF2B5EF4-FFF2-40B4-BE49-F238E27FC236}">
                <a16:creationId xmlns:a16="http://schemas.microsoft.com/office/drawing/2014/main" id="{74349B84-A38B-384C-BE16-7B18D317254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44346" y="3688021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Text Placeholder 25">
            <a:extLst>
              <a:ext uri="{FF2B5EF4-FFF2-40B4-BE49-F238E27FC236}">
                <a16:creationId xmlns:a16="http://schemas.microsoft.com/office/drawing/2014/main" id="{53464D34-16AF-CF4B-9413-5A7E59930ED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071726" y="3709418"/>
            <a:ext cx="1870430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Text Placeholder 30">
            <a:extLst>
              <a:ext uri="{FF2B5EF4-FFF2-40B4-BE49-F238E27FC236}">
                <a16:creationId xmlns:a16="http://schemas.microsoft.com/office/drawing/2014/main" id="{5C00727B-E1E9-C145-9A5F-06352EAAF8A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075778" y="3957280"/>
            <a:ext cx="1870430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3" name="Text Placeholder 25">
            <a:extLst>
              <a:ext uri="{FF2B5EF4-FFF2-40B4-BE49-F238E27FC236}">
                <a16:creationId xmlns:a16="http://schemas.microsoft.com/office/drawing/2014/main" id="{8BA549E7-AC75-AA41-A620-092D507C1BC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412345" y="3709418"/>
            <a:ext cx="19987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Text Placeholder 30">
            <a:extLst>
              <a:ext uri="{FF2B5EF4-FFF2-40B4-BE49-F238E27FC236}">
                <a16:creationId xmlns:a16="http://schemas.microsoft.com/office/drawing/2014/main" id="{901D0D0F-2057-274E-9334-0BDFDD8975A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1639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5" name="Text Placeholder 25">
            <a:extLst>
              <a:ext uri="{FF2B5EF4-FFF2-40B4-BE49-F238E27FC236}">
                <a16:creationId xmlns:a16="http://schemas.microsoft.com/office/drawing/2014/main" id="{98088848-43C5-0748-A068-E561874340BF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647285" y="3709418"/>
            <a:ext cx="1998777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6" name="Text Placeholder 30">
            <a:extLst>
              <a:ext uri="{FF2B5EF4-FFF2-40B4-BE49-F238E27FC236}">
                <a16:creationId xmlns:a16="http://schemas.microsoft.com/office/drawing/2014/main" id="{AFB6D5F1-CFF2-AE41-A794-3DA200E188A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651337" y="3957280"/>
            <a:ext cx="1998777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7" name="Text Placeholder 25">
            <a:extLst>
              <a:ext uri="{FF2B5EF4-FFF2-40B4-BE49-F238E27FC236}">
                <a16:creationId xmlns:a16="http://schemas.microsoft.com/office/drawing/2014/main" id="{C23503DA-BAB3-E142-96D4-E1C5DED1BBC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9983999" y="4015533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8" name="Text Placeholder 30">
            <a:extLst>
              <a:ext uri="{FF2B5EF4-FFF2-40B4-BE49-F238E27FC236}">
                <a16:creationId xmlns:a16="http://schemas.microsoft.com/office/drawing/2014/main" id="{A18AF3A6-012F-E946-82A7-FC28273D995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9988051" y="4263395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9" name="Text Placeholder 25">
            <a:extLst>
              <a:ext uri="{FF2B5EF4-FFF2-40B4-BE49-F238E27FC236}">
                <a16:creationId xmlns:a16="http://schemas.microsoft.com/office/drawing/2014/main" id="{6EB289C5-6287-B044-AD9B-A01310746A5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0009974" y="5052440"/>
            <a:ext cx="993833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0" name="Text Placeholder 30">
            <a:extLst>
              <a:ext uri="{FF2B5EF4-FFF2-40B4-BE49-F238E27FC236}">
                <a16:creationId xmlns:a16="http://schemas.microsoft.com/office/drawing/2014/main" id="{7C7E16A3-1EBC-754A-BB7B-D239BF5C6F9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014026" y="5300302"/>
            <a:ext cx="993833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1" name="Text Placeholder 25">
            <a:extLst>
              <a:ext uri="{FF2B5EF4-FFF2-40B4-BE49-F238E27FC236}">
                <a16:creationId xmlns:a16="http://schemas.microsoft.com/office/drawing/2014/main" id="{4E9BA4E9-F591-2544-A097-62D6A482E90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790015" y="534009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2" name="Text Placeholder 30">
            <a:extLst>
              <a:ext uri="{FF2B5EF4-FFF2-40B4-BE49-F238E27FC236}">
                <a16:creationId xmlns:a16="http://schemas.microsoft.com/office/drawing/2014/main" id="{2CD3D6A6-31C4-1441-9451-8FFF3E8124A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794066" y="5587960"/>
            <a:ext cx="2796115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285750" indent="-285750" algn="ctr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3" name="Text Placeholder 25">
            <a:extLst>
              <a:ext uri="{FF2B5EF4-FFF2-40B4-BE49-F238E27FC236}">
                <a16:creationId xmlns:a16="http://schemas.microsoft.com/office/drawing/2014/main" id="{16305EA5-7C89-1745-8ABF-DC5EDA1285C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942155" y="5340098"/>
            <a:ext cx="2800166" cy="24722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4" name="Text Placeholder 30">
            <a:extLst>
              <a:ext uri="{FF2B5EF4-FFF2-40B4-BE49-F238E27FC236}">
                <a16:creationId xmlns:a16="http://schemas.microsoft.com/office/drawing/2014/main" id="{AC65B23F-D2DD-B046-B6AC-7FBDDE5AE36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946207" y="5587960"/>
            <a:ext cx="2800166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5" name="Text Placeholder 25">
            <a:extLst>
              <a:ext uri="{FF2B5EF4-FFF2-40B4-BE49-F238E27FC236}">
                <a16:creationId xmlns:a16="http://schemas.microsoft.com/office/drawing/2014/main" id="{6D90CB77-963D-A047-961E-E9FCFF2DC7B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977148" y="5340098"/>
            <a:ext cx="1532496" cy="247222"/>
          </a:xfrm>
        </p:spPr>
        <p:txBody>
          <a:bodyPr>
            <a:noAutofit/>
          </a:bodyPr>
          <a:lstStyle>
            <a:lvl1pPr marL="0" indent="0" algn="r">
              <a:buNone/>
              <a:defRPr sz="1800" b="0" cap="none" spc="0">
                <a:ln w="0"/>
                <a:solidFill>
                  <a:schemeClr val="bg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6" name="Text Placeholder 30">
            <a:extLst>
              <a:ext uri="{FF2B5EF4-FFF2-40B4-BE49-F238E27FC236}">
                <a16:creationId xmlns:a16="http://schemas.microsoft.com/office/drawing/2014/main" id="{48805874-27D7-0C47-824E-243C35891BC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981200" y="5587960"/>
            <a:ext cx="1528444" cy="613405"/>
          </a:xfrm>
          <a:effectLst>
            <a:outerShdw blurRad="63500" dist="38100" dir="2700000" algn="tl" rotWithShape="0">
              <a:prstClr val="black">
                <a:alpha val="50000"/>
              </a:prstClr>
            </a:outerShdw>
          </a:effectLst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839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593241-6B2C-413E-AB0F-2EF989D0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03E543-5EC2-44ED-8994-0F6136426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F2D13-B89E-440E-B2A2-65809F947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EBEDF3">
                    <a:tint val="75000"/>
                  </a:srgbClr>
                </a:solidFill>
              </a:rPr>
              <a:t>Student's SPHS Experiential Education Journey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669A-81AB-4567-AC0E-8A4D53B63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EBEDF3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BF2DD-1ECF-49C1-A4DF-FBE7D8DA8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81368-A1D1-4130-A7AA-C81582F3A5F2}" type="slidenum">
              <a:rPr lang="en-US" smtClean="0">
                <a:solidFill>
                  <a:srgbClr val="EBEDF3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EBEDF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45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utoShape 110" title="Arrow pointing to the left"/>
          <p:cNvSpPr>
            <a:spLocks noChangeArrowheads="1"/>
          </p:cNvSpPr>
          <p:nvPr/>
        </p:nvSpPr>
        <p:spPr bwMode="auto">
          <a:xfrm rot="10800000">
            <a:off x="1014608" y="5341671"/>
            <a:ext cx="509392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BEDF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7" name="Text Placeholder 1126">
            <a:extLst>
              <a:ext uri="{FF2B5EF4-FFF2-40B4-BE49-F238E27FC236}">
                <a16:creationId xmlns:a16="http://schemas.microsoft.com/office/drawing/2014/main" id="{D1FF7398-6AC7-354A-B5F3-9544D5079A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00200" y="455678"/>
            <a:ext cx="1909444" cy="247222"/>
          </a:xfrm>
        </p:spPr>
        <p:txBody>
          <a:bodyPr/>
          <a:lstStyle/>
          <a:p>
            <a:r>
              <a:rPr lang="en-US" sz="1600" b="1" dirty="0"/>
              <a:t>Prior to Orientation</a:t>
            </a:r>
          </a:p>
        </p:txBody>
      </p:sp>
      <p:sp>
        <p:nvSpPr>
          <p:cNvPr id="1128" name="Text Placeholder 1127">
            <a:extLst>
              <a:ext uri="{FF2B5EF4-FFF2-40B4-BE49-F238E27FC236}">
                <a16:creationId xmlns:a16="http://schemas.microsoft.com/office/drawing/2014/main" id="{E599D50B-CFEC-A04D-8577-CF4D57B25C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71600" y="675668"/>
            <a:ext cx="2245099" cy="641277"/>
          </a:xfrm>
        </p:spPr>
        <p:txBody>
          <a:bodyPr/>
          <a:lstStyle/>
          <a:p>
            <a:r>
              <a:rPr lang="en-US" sz="900" dirty="0"/>
              <a:t>Upload requirement to </a:t>
            </a:r>
            <a:r>
              <a:rPr lang="en-US" sz="900" dirty="0" err="1"/>
              <a:t>Complio</a:t>
            </a:r>
            <a:r>
              <a:rPr lang="en-US" sz="900" dirty="0"/>
              <a:t>. If student has a professional license outside of CA, they will need to turn in Form 17A-16 to OEE†.</a:t>
            </a:r>
          </a:p>
        </p:txBody>
      </p:sp>
      <p:sp>
        <p:nvSpPr>
          <p:cNvPr id="1129" name="Text Placeholder 1128">
            <a:extLst>
              <a:ext uri="{FF2B5EF4-FFF2-40B4-BE49-F238E27FC236}">
                <a16:creationId xmlns:a16="http://schemas.microsoft.com/office/drawing/2014/main" id="{5211E3BE-6B5C-254B-824A-EDE2BAFF79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87475" y="455678"/>
            <a:ext cx="2796115" cy="239602"/>
          </a:xfrm>
        </p:spPr>
        <p:txBody>
          <a:bodyPr/>
          <a:lstStyle/>
          <a:p>
            <a:r>
              <a:rPr lang="en-US" sz="1600" b="1" dirty="0"/>
              <a:t>Orientation with OEE</a:t>
            </a:r>
          </a:p>
        </p:txBody>
      </p:sp>
      <p:sp>
        <p:nvSpPr>
          <p:cNvPr id="1130" name="Text Placeholder 1129">
            <a:extLst>
              <a:ext uri="{FF2B5EF4-FFF2-40B4-BE49-F238E27FC236}">
                <a16:creationId xmlns:a16="http://schemas.microsoft.com/office/drawing/2014/main" id="{9A4D0A06-0B77-7E4B-B3B3-043DB349B5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900" dirty="0"/>
              <a:t>Student must bring passport photo, Social Security card, Drivers License and/or passport and Form 17A-16 to session for </a:t>
            </a:r>
            <a:r>
              <a:rPr lang="en-US" sz="900" dirty="0" err="1"/>
              <a:t>LiveScan</a:t>
            </a:r>
            <a:r>
              <a:rPr lang="en-US" sz="900" dirty="0"/>
              <a:t> at orientation. Student will fill out Intern License Application and submit Self-Query during session.</a:t>
            </a:r>
          </a:p>
        </p:txBody>
      </p:sp>
      <p:sp>
        <p:nvSpPr>
          <p:cNvPr id="1131" name="Text Placeholder 1130">
            <a:extLst>
              <a:ext uri="{FF2B5EF4-FFF2-40B4-BE49-F238E27FC236}">
                <a16:creationId xmlns:a16="http://schemas.microsoft.com/office/drawing/2014/main" id="{CE1029DD-9309-3D40-A6F6-7EA6F6A290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600" b="1" dirty="0"/>
              <a:t>After Orientation</a:t>
            </a:r>
          </a:p>
        </p:txBody>
      </p:sp>
      <p:sp>
        <p:nvSpPr>
          <p:cNvPr id="1132" name="Text Placeholder 1131">
            <a:extLst>
              <a:ext uri="{FF2B5EF4-FFF2-40B4-BE49-F238E27FC236}">
                <a16:creationId xmlns:a16="http://schemas.microsoft.com/office/drawing/2014/main" id="{0C782D81-9C9D-A046-87D5-553B726085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900" dirty="0"/>
              <a:t>Student to submit unopened Self-Query envelope to OEE. All requirements should be completed and verified with in </a:t>
            </a:r>
            <a:r>
              <a:rPr lang="en-US" sz="900" dirty="0" err="1"/>
              <a:t>Complio</a:t>
            </a:r>
            <a:r>
              <a:rPr lang="en-US" sz="900" dirty="0"/>
              <a:t>.</a:t>
            </a:r>
          </a:p>
        </p:txBody>
      </p:sp>
      <p:sp>
        <p:nvSpPr>
          <p:cNvPr id="1133" name="Text Placeholder 1132">
            <a:extLst>
              <a:ext uri="{FF2B5EF4-FFF2-40B4-BE49-F238E27FC236}">
                <a16:creationId xmlns:a16="http://schemas.microsoft.com/office/drawing/2014/main" id="{F113948D-69A6-644F-9CFF-A46609E6AA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913133" y="609600"/>
            <a:ext cx="993833" cy="247222"/>
          </a:xfrm>
        </p:spPr>
        <p:txBody>
          <a:bodyPr/>
          <a:lstStyle/>
          <a:p>
            <a:r>
              <a:rPr lang="en-US" sz="1600" b="1" dirty="0"/>
              <a:t>Fall P1 Year</a:t>
            </a:r>
          </a:p>
        </p:txBody>
      </p:sp>
      <p:sp>
        <p:nvSpPr>
          <p:cNvPr id="1134" name="Text Placeholder 1133">
            <a:extLst>
              <a:ext uri="{FF2B5EF4-FFF2-40B4-BE49-F238E27FC236}">
                <a16:creationId xmlns:a16="http://schemas.microsoft.com/office/drawing/2014/main" id="{ABB0D255-C634-3F4D-B06D-2331F9CC82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019015" y="1002151"/>
            <a:ext cx="993833" cy="598049"/>
          </a:xfrm>
        </p:spPr>
        <p:txBody>
          <a:bodyPr/>
          <a:lstStyle/>
          <a:p>
            <a:r>
              <a:rPr lang="en-US" sz="900" dirty="0"/>
              <a:t>Upload a copy of Student Intern Pharmacist License into </a:t>
            </a:r>
            <a:r>
              <a:rPr lang="en-US" sz="900" dirty="0" err="1"/>
              <a:t>Complio</a:t>
            </a:r>
            <a:endParaRPr lang="en-US" sz="900" dirty="0"/>
          </a:p>
        </p:txBody>
      </p:sp>
      <p:sp>
        <p:nvSpPr>
          <p:cNvPr id="1135" name="Text Placeholder 1134">
            <a:extLst>
              <a:ext uri="{FF2B5EF4-FFF2-40B4-BE49-F238E27FC236}">
                <a16:creationId xmlns:a16="http://schemas.microsoft.com/office/drawing/2014/main" id="{C8E933CF-AFAD-3347-B269-80E39E0831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106815" y="1810178"/>
            <a:ext cx="993833" cy="247222"/>
          </a:xfrm>
        </p:spPr>
        <p:txBody>
          <a:bodyPr/>
          <a:lstStyle/>
          <a:p>
            <a:r>
              <a:rPr lang="en-US" sz="1600" b="1" dirty="0"/>
              <a:t>Spring P1 Year</a:t>
            </a:r>
          </a:p>
        </p:txBody>
      </p:sp>
      <p:sp>
        <p:nvSpPr>
          <p:cNvPr id="1136" name="Text Placeholder 1135">
            <a:extLst>
              <a:ext uri="{FF2B5EF4-FFF2-40B4-BE49-F238E27FC236}">
                <a16:creationId xmlns:a16="http://schemas.microsoft.com/office/drawing/2014/main" id="{A1BDF365-8A80-D749-8560-90E51061CF2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829800" y="2254026"/>
            <a:ext cx="993833" cy="565374"/>
          </a:xfrm>
        </p:spPr>
        <p:txBody>
          <a:bodyPr/>
          <a:lstStyle/>
          <a:p>
            <a:r>
              <a:rPr lang="en-US" sz="900" dirty="0"/>
              <a:t>IPPE 1 Optimization and placement</a:t>
            </a:r>
          </a:p>
        </p:txBody>
      </p:sp>
      <p:sp>
        <p:nvSpPr>
          <p:cNvPr id="1138" name="Text Placeholder 1137">
            <a:extLst>
              <a:ext uri="{FF2B5EF4-FFF2-40B4-BE49-F238E27FC236}">
                <a16:creationId xmlns:a16="http://schemas.microsoft.com/office/drawing/2014/main" id="{C259BBCF-42C5-114F-AEE1-917ACE76802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73092" y="2169954"/>
            <a:ext cx="2109621" cy="398782"/>
          </a:xfrm>
        </p:spPr>
        <p:txBody>
          <a:bodyPr/>
          <a:lstStyle/>
          <a:p>
            <a:pPr marL="0" indent="0">
              <a:buNone/>
            </a:pPr>
            <a:r>
              <a:rPr lang="en-US" sz="900" dirty="0"/>
              <a:t>Student starts  IPPE 1 – 5 consecutive weeks (200 rotation hours total)</a:t>
            </a:r>
          </a:p>
          <a:p>
            <a:pPr marL="0" indent="0">
              <a:buNone/>
            </a:pPr>
            <a:r>
              <a:rPr lang="en-US" sz="900" dirty="0"/>
              <a:t>Renew of certificates, immunization/titers, and other lapsed requirements</a:t>
            </a:r>
          </a:p>
          <a:p>
            <a:pPr marL="0" indent="0">
              <a:buNone/>
            </a:pPr>
            <a:endParaRPr lang="en-US" sz="900" dirty="0"/>
          </a:p>
        </p:txBody>
      </p:sp>
      <p:sp>
        <p:nvSpPr>
          <p:cNvPr id="1139" name="Text Placeholder 1138">
            <a:extLst>
              <a:ext uri="{FF2B5EF4-FFF2-40B4-BE49-F238E27FC236}">
                <a16:creationId xmlns:a16="http://schemas.microsoft.com/office/drawing/2014/main" id="{8DD1F98C-444F-1943-91DD-F30338C2067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sz="1600" b="1" dirty="0"/>
              <a:t>Fall P2 Year</a:t>
            </a:r>
          </a:p>
        </p:txBody>
      </p:sp>
      <p:sp>
        <p:nvSpPr>
          <p:cNvPr id="1140" name="Text Placeholder 1139">
            <a:extLst>
              <a:ext uri="{FF2B5EF4-FFF2-40B4-BE49-F238E27FC236}">
                <a16:creationId xmlns:a16="http://schemas.microsoft.com/office/drawing/2014/main" id="{193C23EB-07FD-954F-BE3B-8125F3C1499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24400" y="2456603"/>
            <a:ext cx="2712579" cy="4064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dirty="0"/>
              <a:t>Renew of certificates, immunization/titers, and other lapsed requirements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dirty="0"/>
          </a:p>
        </p:txBody>
      </p:sp>
      <p:sp>
        <p:nvSpPr>
          <p:cNvPr id="1141" name="Text Placeholder 1140">
            <a:extLst>
              <a:ext uri="{FF2B5EF4-FFF2-40B4-BE49-F238E27FC236}">
                <a16:creationId xmlns:a16="http://schemas.microsoft.com/office/drawing/2014/main" id="{ED61E69F-835A-8B4F-81E1-2CC9473CDDC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sz="1600" b="1" dirty="0"/>
              <a:t>Spring P2 Year</a:t>
            </a:r>
          </a:p>
        </p:txBody>
      </p:sp>
      <p:sp>
        <p:nvSpPr>
          <p:cNvPr id="1142" name="Text Placeholder 1141">
            <a:extLst>
              <a:ext uri="{FF2B5EF4-FFF2-40B4-BE49-F238E27FC236}">
                <a16:creationId xmlns:a16="http://schemas.microsoft.com/office/drawing/2014/main" id="{03F5B635-28B1-9D4D-993C-D14DEE01328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900" dirty="0"/>
              <a:t>IPPE 2 course.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900" dirty="0"/>
              <a:t>Optimization and placement of IPPE 3 and certificate experience course.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900" dirty="0"/>
          </a:p>
        </p:txBody>
      </p:sp>
      <p:sp>
        <p:nvSpPr>
          <p:cNvPr id="1143" name="Text Placeholder 1142">
            <a:extLst>
              <a:ext uri="{FF2B5EF4-FFF2-40B4-BE49-F238E27FC236}">
                <a16:creationId xmlns:a16="http://schemas.microsoft.com/office/drawing/2014/main" id="{415C7C42-C755-7748-AE66-C7B85C63BDE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283854" y="2294000"/>
            <a:ext cx="993833" cy="247222"/>
          </a:xfrm>
        </p:spPr>
        <p:txBody>
          <a:bodyPr/>
          <a:lstStyle/>
          <a:p>
            <a:r>
              <a:rPr lang="en-US" sz="1600" b="1" dirty="0"/>
              <a:t>Summer</a:t>
            </a:r>
            <a:r>
              <a:rPr lang="en-US" sz="1400" dirty="0"/>
              <a:t> </a:t>
            </a:r>
          </a:p>
        </p:txBody>
      </p:sp>
      <p:sp>
        <p:nvSpPr>
          <p:cNvPr id="1144" name="Text Placeholder 1143">
            <a:extLst>
              <a:ext uri="{FF2B5EF4-FFF2-40B4-BE49-F238E27FC236}">
                <a16:creationId xmlns:a16="http://schemas.microsoft.com/office/drawing/2014/main" id="{E3EE53B9-9EF5-8541-8FA2-61DF5AAC3BC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26374" y="2541222"/>
            <a:ext cx="1053837" cy="614045"/>
          </a:xfrm>
        </p:spPr>
        <p:txBody>
          <a:bodyPr/>
          <a:lstStyle/>
          <a:p>
            <a:r>
              <a:rPr lang="en-US" sz="900" dirty="0"/>
              <a:t>IPPE 3 and certificate experience course 3 week blocks (Blocks 1-5)</a:t>
            </a:r>
          </a:p>
        </p:txBody>
      </p:sp>
      <p:sp>
        <p:nvSpPr>
          <p:cNvPr id="1145" name="Text Placeholder 1144">
            <a:extLst>
              <a:ext uri="{FF2B5EF4-FFF2-40B4-BE49-F238E27FC236}">
                <a16:creationId xmlns:a16="http://schemas.microsoft.com/office/drawing/2014/main" id="{4CA67BDD-E5E8-7E4F-8EB4-7AA41B27C2C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90600" y="3352800"/>
            <a:ext cx="993833" cy="247222"/>
          </a:xfrm>
        </p:spPr>
        <p:txBody>
          <a:bodyPr/>
          <a:lstStyle/>
          <a:p>
            <a:r>
              <a:rPr lang="en-US" sz="1600" b="1" dirty="0"/>
              <a:t>Fall P3 Year</a:t>
            </a:r>
          </a:p>
        </p:txBody>
      </p:sp>
      <p:sp>
        <p:nvSpPr>
          <p:cNvPr id="1146" name="Text Placeholder 1145">
            <a:extLst>
              <a:ext uri="{FF2B5EF4-FFF2-40B4-BE49-F238E27FC236}">
                <a16:creationId xmlns:a16="http://schemas.microsoft.com/office/drawing/2014/main" id="{9B902786-6620-754D-8B09-33FF73598E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26374" y="3797555"/>
            <a:ext cx="1192007" cy="74107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dirty="0"/>
              <a:t>Renew certifications, immunizations/titers*, and other lapsed requirements  </a:t>
            </a:r>
          </a:p>
        </p:txBody>
      </p:sp>
      <p:sp>
        <p:nvSpPr>
          <p:cNvPr id="1147" name="Text Placeholder 1146">
            <a:extLst>
              <a:ext uri="{FF2B5EF4-FFF2-40B4-BE49-F238E27FC236}">
                <a16:creationId xmlns:a16="http://schemas.microsoft.com/office/drawing/2014/main" id="{600545CE-5571-A348-872A-F95F1EC71A4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sz="1600" b="1" dirty="0"/>
              <a:t>Spring P3 Year</a:t>
            </a:r>
          </a:p>
        </p:txBody>
      </p:sp>
      <p:sp>
        <p:nvSpPr>
          <p:cNvPr id="1148" name="Text Placeholder 1147">
            <a:extLst>
              <a:ext uri="{FF2B5EF4-FFF2-40B4-BE49-F238E27FC236}">
                <a16:creationId xmlns:a16="http://schemas.microsoft.com/office/drawing/2014/main" id="{3F661043-7E9D-ED46-A118-D7B11381221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sz="900" dirty="0"/>
              <a:t>APPE Optimization and placement. Student to submit ALL onboarding documents to OEE end of March.</a:t>
            </a:r>
          </a:p>
        </p:txBody>
      </p:sp>
      <p:sp>
        <p:nvSpPr>
          <p:cNvPr id="1149" name="Text Placeholder 1148">
            <a:extLst>
              <a:ext uri="{FF2B5EF4-FFF2-40B4-BE49-F238E27FC236}">
                <a16:creationId xmlns:a16="http://schemas.microsoft.com/office/drawing/2014/main" id="{164D730B-AEB2-4446-9A30-4888BBB30E2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sz="1600" b="1" dirty="0"/>
              <a:t>Winter P3 Year</a:t>
            </a:r>
          </a:p>
        </p:txBody>
      </p:sp>
      <p:sp>
        <p:nvSpPr>
          <p:cNvPr id="1150" name="Text Placeholder 1149">
            <a:extLst>
              <a:ext uri="{FF2B5EF4-FFF2-40B4-BE49-F238E27FC236}">
                <a16:creationId xmlns:a16="http://schemas.microsoft.com/office/drawing/2014/main" id="{CB49B2AD-2DC3-414C-8204-FFD006E2C87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sz="900" dirty="0"/>
              <a:t>If student did not complete either  IPPE 3 and/or certificate experience course  in the  summer, to be completed during Winter Block</a:t>
            </a:r>
          </a:p>
          <a:p>
            <a:endParaRPr lang="en-US" sz="900" dirty="0"/>
          </a:p>
        </p:txBody>
      </p:sp>
      <p:sp>
        <p:nvSpPr>
          <p:cNvPr id="1151" name="Text Placeholder 1150">
            <a:extLst>
              <a:ext uri="{FF2B5EF4-FFF2-40B4-BE49-F238E27FC236}">
                <a16:creationId xmlns:a16="http://schemas.microsoft.com/office/drawing/2014/main" id="{C27BA8B5-5277-A940-9835-221F6D0DF07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sz="1600" b="1" dirty="0"/>
              <a:t>Summer (May-Aug)</a:t>
            </a:r>
          </a:p>
        </p:txBody>
      </p:sp>
      <p:sp>
        <p:nvSpPr>
          <p:cNvPr id="1152" name="Text Placeholder 1151">
            <a:extLst>
              <a:ext uri="{FF2B5EF4-FFF2-40B4-BE49-F238E27FC236}">
                <a16:creationId xmlns:a16="http://schemas.microsoft.com/office/drawing/2014/main" id="{8504FD1A-D9BD-5443-9772-D02968F204C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651337" y="3956640"/>
            <a:ext cx="1998777" cy="614045"/>
          </a:xfrm>
        </p:spPr>
        <p:txBody>
          <a:bodyPr/>
          <a:lstStyle/>
          <a:p>
            <a:r>
              <a:rPr lang="en-US" dirty="0"/>
              <a:t>APPE Blocks 1 and 2</a:t>
            </a:r>
          </a:p>
          <a:p>
            <a:r>
              <a:rPr lang="en-US" sz="900" dirty="0"/>
              <a:t>All onboarding documents due 2 months prior to start of rotation</a:t>
            </a:r>
          </a:p>
          <a:p>
            <a:endParaRPr lang="en-US" dirty="0"/>
          </a:p>
        </p:txBody>
      </p:sp>
      <p:sp>
        <p:nvSpPr>
          <p:cNvPr id="1154" name="Text Placeholder 1153">
            <a:extLst>
              <a:ext uri="{FF2B5EF4-FFF2-40B4-BE49-F238E27FC236}">
                <a16:creationId xmlns:a16="http://schemas.microsoft.com/office/drawing/2014/main" id="{68CD44EC-0B5A-A144-B01F-15D41A17819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9944045" y="4247966"/>
            <a:ext cx="993833" cy="613405"/>
          </a:xfrm>
        </p:spPr>
        <p:txBody>
          <a:bodyPr/>
          <a:lstStyle/>
          <a:p>
            <a:r>
              <a:rPr lang="en-US" sz="1600" b="1" dirty="0"/>
              <a:t>BREAK</a:t>
            </a:r>
            <a:endParaRPr lang="en-US" sz="1600" dirty="0"/>
          </a:p>
        </p:txBody>
      </p:sp>
      <p:sp>
        <p:nvSpPr>
          <p:cNvPr id="1155" name="Text Placeholder 1154">
            <a:extLst>
              <a:ext uri="{FF2B5EF4-FFF2-40B4-BE49-F238E27FC236}">
                <a16:creationId xmlns:a16="http://schemas.microsoft.com/office/drawing/2014/main" id="{B6FEB911-E6AE-7340-A6C4-5703505A536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0007139" y="5002265"/>
            <a:ext cx="1018385" cy="247222"/>
          </a:xfrm>
        </p:spPr>
        <p:txBody>
          <a:bodyPr/>
          <a:lstStyle/>
          <a:p>
            <a:r>
              <a:rPr lang="en-US" sz="1600" b="1" dirty="0"/>
              <a:t>Fall P4 Year (Aug-Dec)</a:t>
            </a:r>
          </a:p>
        </p:txBody>
      </p:sp>
      <p:sp>
        <p:nvSpPr>
          <p:cNvPr id="1156" name="Text Placeholder 1155">
            <a:extLst>
              <a:ext uri="{FF2B5EF4-FFF2-40B4-BE49-F238E27FC236}">
                <a16:creationId xmlns:a16="http://schemas.microsoft.com/office/drawing/2014/main" id="{AE9C9042-0842-544D-9B30-16B85FFAEEA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9906000" y="5696013"/>
            <a:ext cx="1000966" cy="3798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dirty="0"/>
              <a:t>APPE Blocks 3 – 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 dirty="0"/>
              <a:t>Renew *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900" dirty="0"/>
          </a:p>
        </p:txBody>
      </p:sp>
      <p:sp>
        <p:nvSpPr>
          <p:cNvPr id="1157" name="Text Placeholder 1156">
            <a:extLst>
              <a:ext uri="{FF2B5EF4-FFF2-40B4-BE49-F238E27FC236}">
                <a16:creationId xmlns:a16="http://schemas.microsoft.com/office/drawing/2014/main" id="{C2B24927-D9E1-C845-9E14-6A712493112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sz="1600" b="1" dirty="0"/>
              <a:t>Spring P4 Year (Jan-May)</a:t>
            </a:r>
          </a:p>
        </p:txBody>
      </p:sp>
      <p:sp>
        <p:nvSpPr>
          <p:cNvPr id="1158" name="Text Placeholder 1157">
            <a:extLst>
              <a:ext uri="{FF2B5EF4-FFF2-40B4-BE49-F238E27FC236}">
                <a16:creationId xmlns:a16="http://schemas.microsoft.com/office/drawing/2014/main" id="{786BD87B-726C-1943-BB2F-8F6CA2837284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794066" y="5587319"/>
            <a:ext cx="2796115" cy="614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APPE Blocks 6-8 </a:t>
            </a:r>
          </a:p>
          <a:p>
            <a:pPr marL="0" indent="0">
              <a:buNone/>
            </a:pPr>
            <a:r>
              <a:rPr lang="en-US" sz="900" dirty="0"/>
              <a:t>All onboarding documents due 2 months prior to start of rotation</a:t>
            </a:r>
          </a:p>
        </p:txBody>
      </p:sp>
      <p:sp>
        <p:nvSpPr>
          <p:cNvPr id="1160" name="Text Placeholder 1159">
            <a:extLst>
              <a:ext uri="{FF2B5EF4-FFF2-40B4-BE49-F238E27FC236}">
                <a16:creationId xmlns:a16="http://schemas.microsoft.com/office/drawing/2014/main" id="{453F8AE7-AB48-184F-AFB9-282EF784FBC0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sz="1600" b="1" dirty="0"/>
              <a:t>WINTER BREAK</a:t>
            </a:r>
          </a:p>
        </p:txBody>
      </p:sp>
      <p:sp>
        <p:nvSpPr>
          <p:cNvPr id="1161" name="Text Placeholder 1160">
            <a:extLst>
              <a:ext uri="{FF2B5EF4-FFF2-40B4-BE49-F238E27FC236}">
                <a16:creationId xmlns:a16="http://schemas.microsoft.com/office/drawing/2014/main" id="{D72945C3-F73B-0B42-A98B-93BF45B16AF7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524000" y="5356502"/>
            <a:ext cx="1985644" cy="230817"/>
          </a:xfrm>
        </p:spPr>
        <p:txBody>
          <a:bodyPr/>
          <a:lstStyle/>
          <a:p>
            <a:r>
              <a:rPr lang="en-US" sz="1600" b="1" dirty="0"/>
              <a:t>Prior to Graduation</a:t>
            </a:r>
          </a:p>
        </p:txBody>
      </p:sp>
      <p:sp>
        <p:nvSpPr>
          <p:cNvPr id="1162" name="Text Placeholder 1161">
            <a:extLst>
              <a:ext uri="{FF2B5EF4-FFF2-40B4-BE49-F238E27FC236}">
                <a16:creationId xmlns:a16="http://schemas.microsoft.com/office/drawing/2014/main" id="{33DFC143-B081-1D49-9E7F-0D7D849D586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sz="900" dirty="0"/>
              <a:t>Complete Pharmacist Licensure Application with OEE</a:t>
            </a:r>
          </a:p>
        </p:txBody>
      </p:sp>
      <p:grpSp>
        <p:nvGrpSpPr>
          <p:cNvPr id="2" name="Group 1" title="Icon of Gear">
            <a:extLst>
              <a:ext uri="{FF2B5EF4-FFF2-40B4-BE49-F238E27FC236}">
                <a16:creationId xmlns:a16="http://schemas.microsoft.com/office/drawing/2014/main" id="{40D2215B-6E10-4820-A790-1CEF031FBDFD}"/>
              </a:ext>
            </a:extLst>
          </p:cNvPr>
          <p:cNvGrpSpPr/>
          <p:nvPr/>
        </p:nvGrpSpPr>
        <p:grpSpPr>
          <a:xfrm>
            <a:off x="6342574" y="5334000"/>
            <a:ext cx="363026" cy="362013"/>
            <a:chOff x="6450013" y="3575050"/>
            <a:chExt cx="568325" cy="566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Freeform: Shape 20">
              <a:extLst>
                <a:ext uri="{FF2B5EF4-FFF2-40B4-BE49-F238E27FC236}">
                  <a16:creationId xmlns:a16="http://schemas.microsoft.com/office/drawing/2014/main" id="{626B5AE5-EF20-402E-884C-C3A0B78D0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3575050"/>
              <a:ext cx="568325" cy="566738"/>
            </a:xfrm>
            <a:custGeom>
              <a:avLst/>
              <a:gdLst/>
              <a:ahLst/>
              <a:cxnLst/>
              <a:rect l="0" t="0" r="r" b="b"/>
              <a:pathLst>
                <a:path w="568234" h="568234">
                  <a:moveTo>
                    <a:pt x="566389" y="311791"/>
                  </a:moveTo>
                  <a:lnTo>
                    <a:pt x="566389" y="260133"/>
                  </a:lnTo>
                  <a:lnTo>
                    <a:pt x="521374" y="260133"/>
                  </a:lnTo>
                  <a:cubicBezTo>
                    <a:pt x="519898" y="246112"/>
                    <a:pt x="516946" y="232829"/>
                    <a:pt x="513256" y="220283"/>
                  </a:cubicBezTo>
                  <a:lnTo>
                    <a:pt x="555320" y="202572"/>
                  </a:lnTo>
                  <a:lnTo>
                    <a:pt x="535395" y="154604"/>
                  </a:lnTo>
                  <a:lnTo>
                    <a:pt x="493331" y="171577"/>
                  </a:lnTo>
                  <a:cubicBezTo>
                    <a:pt x="486689" y="159770"/>
                    <a:pt x="479309" y="147962"/>
                    <a:pt x="470454" y="137631"/>
                  </a:cubicBezTo>
                  <a:lnTo>
                    <a:pt x="502187" y="105898"/>
                  </a:lnTo>
                  <a:lnTo>
                    <a:pt x="466026" y="69738"/>
                  </a:lnTo>
                  <a:lnTo>
                    <a:pt x="434294" y="101470"/>
                  </a:lnTo>
                  <a:cubicBezTo>
                    <a:pt x="423962" y="92615"/>
                    <a:pt x="412155" y="85235"/>
                    <a:pt x="400347" y="78593"/>
                  </a:cubicBezTo>
                  <a:lnTo>
                    <a:pt x="417321" y="36529"/>
                  </a:lnTo>
                  <a:lnTo>
                    <a:pt x="369353" y="16604"/>
                  </a:lnTo>
                  <a:lnTo>
                    <a:pt x="351641" y="58668"/>
                  </a:lnTo>
                  <a:cubicBezTo>
                    <a:pt x="338358" y="54979"/>
                    <a:pt x="325075" y="52027"/>
                    <a:pt x="311791" y="50551"/>
                  </a:cubicBezTo>
                  <a:lnTo>
                    <a:pt x="311791" y="5535"/>
                  </a:lnTo>
                  <a:lnTo>
                    <a:pt x="260133" y="5535"/>
                  </a:lnTo>
                  <a:lnTo>
                    <a:pt x="260133" y="50551"/>
                  </a:lnTo>
                  <a:cubicBezTo>
                    <a:pt x="246112" y="52027"/>
                    <a:pt x="232829" y="54979"/>
                    <a:pt x="220283" y="58668"/>
                  </a:cubicBezTo>
                  <a:lnTo>
                    <a:pt x="202572" y="16604"/>
                  </a:lnTo>
                  <a:lnTo>
                    <a:pt x="154604" y="36529"/>
                  </a:lnTo>
                  <a:lnTo>
                    <a:pt x="171577" y="78593"/>
                  </a:lnTo>
                  <a:cubicBezTo>
                    <a:pt x="159770" y="85235"/>
                    <a:pt x="147963" y="92615"/>
                    <a:pt x="137631" y="101470"/>
                  </a:cubicBezTo>
                  <a:lnTo>
                    <a:pt x="105898" y="69738"/>
                  </a:lnTo>
                  <a:lnTo>
                    <a:pt x="69738" y="105898"/>
                  </a:lnTo>
                  <a:lnTo>
                    <a:pt x="101470" y="137631"/>
                  </a:lnTo>
                  <a:cubicBezTo>
                    <a:pt x="92615" y="147962"/>
                    <a:pt x="85236" y="159770"/>
                    <a:pt x="78594" y="171577"/>
                  </a:cubicBezTo>
                  <a:lnTo>
                    <a:pt x="36529" y="154604"/>
                  </a:lnTo>
                  <a:lnTo>
                    <a:pt x="16604" y="202572"/>
                  </a:lnTo>
                  <a:lnTo>
                    <a:pt x="58668" y="220283"/>
                  </a:lnTo>
                  <a:cubicBezTo>
                    <a:pt x="54979" y="233566"/>
                    <a:pt x="52027" y="246850"/>
                    <a:pt x="50551" y="260133"/>
                  </a:cubicBezTo>
                  <a:lnTo>
                    <a:pt x="5535" y="260133"/>
                  </a:lnTo>
                  <a:lnTo>
                    <a:pt x="5535" y="311791"/>
                  </a:lnTo>
                  <a:lnTo>
                    <a:pt x="50551" y="311791"/>
                  </a:lnTo>
                  <a:cubicBezTo>
                    <a:pt x="52027" y="325812"/>
                    <a:pt x="54979" y="339096"/>
                    <a:pt x="58668" y="351641"/>
                  </a:cubicBezTo>
                  <a:lnTo>
                    <a:pt x="16604" y="369352"/>
                  </a:lnTo>
                  <a:lnTo>
                    <a:pt x="36529" y="417320"/>
                  </a:lnTo>
                  <a:lnTo>
                    <a:pt x="78594" y="400347"/>
                  </a:lnTo>
                  <a:cubicBezTo>
                    <a:pt x="85236" y="412154"/>
                    <a:pt x="92615" y="423962"/>
                    <a:pt x="101470" y="434293"/>
                  </a:cubicBezTo>
                  <a:lnTo>
                    <a:pt x="69738" y="466026"/>
                  </a:lnTo>
                  <a:lnTo>
                    <a:pt x="105898" y="502186"/>
                  </a:lnTo>
                  <a:lnTo>
                    <a:pt x="137631" y="470454"/>
                  </a:lnTo>
                  <a:cubicBezTo>
                    <a:pt x="147963" y="479309"/>
                    <a:pt x="159770" y="486689"/>
                    <a:pt x="171577" y="493331"/>
                  </a:cubicBezTo>
                  <a:lnTo>
                    <a:pt x="154604" y="535395"/>
                  </a:lnTo>
                  <a:lnTo>
                    <a:pt x="202572" y="555320"/>
                  </a:lnTo>
                  <a:lnTo>
                    <a:pt x="220283" y="513256"/>
                  </a:lnTo>
                  <a:cubicBezTo>
                    <a:pt x="233567" y="516946"/>
                    <a:pt x="246850" y="519898"/>
                    <a:pt x="260133" y="521373"/>
                  </a:cubicBezTo>
                  <a:lnTo>
                    <a:pt x="260133" y="566389"/>
                  </a:lnTo>
                  <a:lnTo>
                    <a:pt x="311791" y="566389"/>
                  </a:lnTo>
                  <a:lnTo>
                    <a:pt x="311791" y="521373"/>
                  </a:lnTo>
                  <a:cubicBezTo>
                    <a:pt x="325812" y="519898"/>
                    <a:pt x="339096" y="516946"/>
                    <a:pt x="351641" y="513256"/>
                  </a:cubicBezTo>
                  <a:lnTo>
                    <a:pt x="369353" y="555320"/>
                  </a:lnTo>
                  <a:lnTo>
                    <a:pt x="417321" y="535395"/>
                  </a:lnTo>
                  <a:lnTo>
                    <a:pt x="400347" y="493331"/>
                  </a:lnTo>
                  <a:cubicBezTo>
                    <a:pt x="412155" y="486689"/>
                    <a:pt x="423962" y="479309"/>
                    <a:pt x="434294" y="470454"/>
                  </a:cubicBezTo>
                  <a:lnTo>
                    <a:pt x="466026" y="502186"/>
                  </a:lnTo>
                  <a:lnTo>
                    <a:pt x="502187" y="466026"/>
                  </a:lnTo>
                  <a:lnTo>
                    <a:pt x="470454" y="434293"/>
                  </a:lnTo>
                  <a:cubicBezTo>
                    <a:pt x="479309" y="423962"/>
                    <a:pt x="486689" y="412154"/>
                    <a:pt x="493331" y="400347"/>
                  </a:cubicBezTo>
                  <a:lnTo>
                    <a:pt x="535395" y="417320"/>
                  </a:lnTo>
                  <a:lnTo>
                    <a:pt x="555320" y="369352"/>
                  </a:lnTo>
                  <a:lnTo>
                    <a:pt x="513256" y="351641"/>
                  </a:lnTo>
                  <a:cubicBezTo>
                    <a:pt x="516946" y="338358"/>
                    <a:pt x="519898" y="325074"/>
                    <a:pt x="521374" y="311791"/>
                  </a:cubicBezTo>
                  <a:lnTo>
                    <a:pt x="566389" y="311791"/>
                  </a:lnTo>
                  <a:close/>
                  <a:moveTo>
                    <a:pt x="286700" y="480047"/>
                  </a:moveTo>
                  <a:cubicBezTo>
                    <a:pt x="179695" y="480047"/>
                    <a:pt x="92615" y="392967"/>
                    <a:pt x="92615" y="285962"/>
                  </a:cubicBezTo>
                  <a:cubicBezTo>
                    <a:pt x="92615" y="178957"/>
                    <a:pt x="179695" y="91877"/>
                    <a:pt x="286700" y="91877"/>
                  </a:cubicBezTo>
                  <a:cubicBezTo>
                    <a:pt x="393706" y="91877"/>
                    <a:pt x="480785" y="178957"/>
                    <a:pt x="480785" y="285962"/>
                  </a:cubicBezTo>
                  <a:cubicBezTo>
                    <a:pt x="480785" y="392967"/>
                    <a:pt x="393706" y="480047"/>
                    <a:pt x="286700" y="4800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BEDF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Freeform: Shape 21">
              <a:extLst>
                <a:ext uri="{FF2B5EF4-FFF2-40B4-BE49-F238E27FC236}">
                  <a16:creationId xmlns:a16="http://schemas.microsoft.com/office/drawing/2014/main" id="{C300BE06-8F6C-4D83-8A5A-7B241A2FB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2569" y="3702376"/>
              <a:ext cx="303213" cy="303212"/>
            </a:xfrm>
            <a:custGeom>
              <a:avLst/>
              <a:gdLst>
                <a:gd name="T0" fmla="*/ 153128 w 302566"/>
                <a:gd name="T1" fmla="*/ 5535 h 302566"/>
                <a:gd name="T2" fmla="*/ 5535 w 302566"/>
                <a:gd name="T3" fmla="*/ 153128 h 302566"/>
                <a:gd name="T4" fmla="*/ 153128 w 302566"/>
                <a:gd name="T5" fmla="*/ 300721 h 302566"/>
                <a:gd name="T6" fmla="*/ 300721 w 302566"/>
                <a:gd name="T7" fmla="*/ 153128 h 302566"/>
                <a:gd name="T8" fmla="*/ 153128 w 302566"/>
                <a:gd name="T9" fmla="*/ 5535 h 302566"/>
                <a:gd name="T10" fmla="*/ 153128 w 302566"/>
                <a:gd name="T11" fmla="*/ 255705 h 302566"/>
                <a:gd name="T12" fmla="*/ 50551 w 302566"/>
                <a:gd name="T13" fmla="*/ 153128 h 302566"/>
                <a:gd name="T14" fmla="*/ 153128 w 302566"/>
                <a:gd name="T15" fmla="*/ 50551 h 302566"/>
                <a:gd name="T16" fmla="*/ 255705 w 302566"/>
                <a:gd name="T17" fmla="*/ 153128 h 302566"/>
                <a:gd name="T18" fmla="*/ 153128 w 302566"/>
                <a:gd name="T19" fmla="*/ 255705 h 3025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2566" h="302566">
                  <a:moveTo>
                    <a:pt x="153128" y="5535"/>
                  </a:moveTo>
                  <a:cubicBezTo>
                    <a:pt x="71952" y="5535"/>
                    <a:pt x="5535" y="71952"/>
                    <a:pt x="5535" y="153128"/>
                  </a:cubicBezTo>
                  <a:cubicBezTo>
                    <a:pt x="5535" y="234304"/>
                    <a:pt x="71952" y="300721"/>
                    <a:pt x="153128" y="300721"/>
                  </a:cubicBezTo>
                  <a:cubicBezTo>
                    <a:pt x="234304" y="300721"/>
                    <a:pt x="300721" y="234304"/>
                    <a:pt x="300721" y="153128"/>
                  </a:cubicBezTo>
                  <a:cubicBezTo>
                    <a:pt x="300721" y="71952"/>
                    <a:pt x="234304" y="5535"/>
                    <a:pt x="153128" y="5535"/>
                  </a:cubicBezTo>
                  <a:close/>
                  <a:moveTo>
                    <a:pt x="153128" y="255705"/>
                  </a:moveTo>
                  <a:cubicBezTo>
                    <a:pt x="96305" y="255705"/>
                    <a:pt x="50551" y="209952"/>
                    <a:pt x="50551" y="153128"/>
                  </a:cubicBezTo>
                  <a:cubicBezTo>
                    <a:pt x="50551" y="96305"/>
                    <a:pt x="96305" y="50551"/>
                    <a:pt x="153128" y="50551"/>
                  </a:cubicBezTo>
                  <a:cubicBezTo>
                    <a:pt x="209952" y="50551"/>
                    <a:pt x="255705" y="96305"/>
                    <a:pt x="255705" y="153128"/>
                  </a:cubicBezTo>
                  <a:cubicBezTo>
                    <a:pt x="255705" y="209214"/>
                    <a:pt x="209213" y="255705"/>
                    <a:pt x="153128" y="2557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BEDF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0" name="Group 67" title="Icon of padlock">
            <a:extLst>
              <a:ext uri="{FF2B5EF4-FFF2-40B4-BE49-F238E27FC236}">
                <a16:creationId xmlns:a16="http://schemas.microsoft.com/office/drawing/2014/main" id="{FFDC0D86-8FAC-44B0-9662-705F7C62D3DC}"/>
              </a:ext>
            </a:extLst>
          </p:cNvPr>
          <p:cNvGrpSpPr>
            <a:grpSpLocks/>
          </p:cNvGrpSpPr>
          <p:nvPr/>
        </p:nvGrpSpPr>
        <p:grpSpPr bwMode="auto">
          <a:xfrm>
            <a:off x="6978250" y="3962400"/>
            <a:ext cx="380603" cy="531286"/>
            <a:chOff x="2700513" y="4675360"/>
            <a:chExt cx="464919" cy="649411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Freeform: Shape 28">
              <a:extLst>
                <a:ext uri="{FF2B5EF4-FFF2-40B4-BE49-F238E27FC236}">
                  <a16:creationId xmlns:a16="http://schemas.microsoft.com/office/drawing/2014/main" id="{8CC1DE61-FAA2-45F8-8458-2546E482B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0513" y="4675360"/>
              <a:ext cx="464919" cy="649411"/>
            </a:xfrm>
            <a:custGeom>
              <a:avLst/>
              <a:gdLst>
                <a:gd name="T0" fmla="*/ 5535 w 464919"/>
                <a:gd name="T1" fmla="*/ 651256 h 649410"/>
                <a:gd name="T2" fmla="*/ 5535 w 464919"/>
                <a:gd name="T3" fmla="*/ 252016 h 649410"/>
                <a:gd name="T4" fmla="*/ 63834 w 464919"/>
                <a:gd name="T5" fmla="*/ 252016 h 649410"/>
                <a:gd name="T6" fmla="*/ 63834 w 464919"/>
                <a:gd name="T7" fmla="*/ 176743 h 649410"/>
                <a:gd name="T8" fmla="*/ 235042 w 464919"/>
                <a:gd name="T9" fmla="*/ 5535 h 649410"/>
                <a:gd name="T10" fmla="*/ 406251 w 464919"/>
                <a:gd name="T11" fmla="*/ 176743 h 649410"/>
                <a:gd name="T12" fmla="*/ 406251 w 464919"/>
                <a:gd name="T13" fmla="*/ 201834 h 649410"/>
                <a:gd name="T14" fmla="*/ 365662 w 464919"/>
                <a:gd name="T15" fmla="*/ 201834 h 649410"/>
                <a:gd name="T16" fmla="*/ 365662 w 464919"/>
                <a:gd name="T17" fmla="*/ 176743 h 649410"/>
                <a:gd name="T18" fmla="*/ 235042 w 464919"/>
                <a:gd name="T19" fmla="*/ 46123 h 649410"/>
                <a:gd name="T20" fmla="*/ 104422 w 464919"/>
                <a:gd name="T21" fmla="*/ 176743 h 649410"/>
                <a:gd name="T22" fmla="*/ 104422 w 464919"/>
                <a:gd name="T23" fmla="*/ 252016 h 649410"/>
                <a:gd name="T24" fmla="*/ 463074 w 464919"/>
                <a:gd name="T25" fmla="*/ 252016 h 649410"/>
                <a:gd name="T26" fmla="*/ 463074 w 464919"/>
                <a:gd name="T27" fmla="*/ 651256 h 649410"/>
                <a:gd name="T28" fmla="*/ 5535 w 464919"/>
                <a:gd name="T29" fmla="*/ 651256 h 649410"/>
                <a:gd name="T30" fmla="*/ 423224 w 464919"/>
                <a:gd name="T31" fmla="*/ 611406 h 649410"/>
                <a:gd name="T32" fmla="*/ 423224 w 464919"/>
                <a:gd name="T33" fmla="*/ 292604 h 649410"/>
                <a:gd name="T34" fmla="*/ 46123 w 464919"/>
                <a:gd name="T35" fmla="*/ 292604 h 649410"/>
                <a:gd name="T36" fmla="*/ 46123 w 464919"/>
                <a:gd name="T37" fmla="*/ 610668 h 649410"/>
                <a:gd name="T38" fmla="*/ 423224 w 464919"/>
                <a:gd name="T39" fmla="*/ 610668 h 649410"/>
                <a:gd name="T40" fmla="*/ 423224 w 464919"/>
                <a:gd name="T41" fmla="*/ 611406 h 64941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64919" h="649410">
                  <a:moveTo>
                    <a:pt x="5535" y="651255"/>
                  </a:moveTo>
                  <a:lnTo>
                    <a:pt x="5535" y="252016"/>
                  </a:lnTo>
                  <a:lnTo>
                    <a:pt x="63834" y="252016"/>
                  </a:lnTo>
                  <a:lnTo>
                    <a:pt x="63834" y="176743"/>
                  </a:lnTo>
                  <a:cubicBezTo>
                    <a:pt x="63834" y="82283"/>
                    <a:pt x="140583" y="5535"/>
                    <a:pt x="235042" y="5535"/>
                  </a:cubicBezTo>
                  <a:cubicBezTo>
                    <a:pt x="329502" y="5535"/>
                    <a:pt x="406251" y="82283"/>
                    <a:pt x="406251" y="176743"/>
                  </a:cubicBezTo>
                  <a:lnTo>
                    <a:pt x="406251" y="201834"/>
                  </a:lnTo>
                  <a:lnTo>
                    <a:pt x="365662" y="201834"/>
                  </a:lnTo>
                  <a:lnTo>
                    <a:pt x="365662" y="176743"/>
                  </a:lnTo>
                  <a:cubicBezTo>
                    <a:pt x="365662" y="104422"/>
                    <a:pt x="307363" y="46123"/>
                    <a:pt x="235042" y="46123"/>
                  </a:cubicBezTo>
                  <a:cubicBezTo>
                    <a:pt x="162722" y="46123"/>
                    <a:pt x="104422" y="104422"/>
                    <a:pt x="104422" y="176743"/>
                  </a:cubicBezTo>
                  <a:lnTo>
                    <a:pt x="104422" y="252016"/>
                  </a:lnTo>
                  <a:lnTo>
                    <a:pt x="463074" y="252016"/>
                  </a:lnTo>
                  <a:lnTo>
                    <a:pt x="463074" y="651255"/>
                  </a:lnTo>
                  <a:lnTo>
                    <a:pt x="5535" y="651255"/>
                  </a:lnTo>
                  <a:close/>
                  <a:moveTo>
                    <a:pt x="423224" y="611405"/>
                  </a:moveTo>
                  <a:lnTo>
                    <a:pt x="423224" y="292604"/>
                  </a:lnTo>
                  <a:lnTo>
                    <a:pt x="46123" y="292604"/>
                  </a:lnTo>
                  <a:lnTo>
                    <a:pt x="46123" y="610667"/>
                  </a:lnTo>
                  <a:lnTo>
                    <a:pt x="423224" y="610667"/>
                  </a:lnTo>
                  <a:lnTo>
                    <a:pt x="423224" y="6114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BEDF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Freeform: Shape 29">
              <a:extLst>
                <a:ext uri="{FF2B5EF4-FFF2-40B4-BE49-F238E27FC236}">
                  <a16:creationId xmlns:a16="http://schemas.microsoft.com/office/drawing/2014/main" id="{7207F965-4E1B-41D7-AC86-83096885D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694" y="5024418"/>
              <a:ext cx="88556" cy="199251"/>
            </a:xfrm>
            <a:custGeom>
              <a:avLst/>
              <a:gdLst>
                <a:gd name="T0" fmla="*/ 26936 w 88556"/>
                <a:gd name="T1" fmla="*/ 200358 h 199251"/>
                <a:gd name="T2" fmla="*/ 26936 w 88556"/>
                <a:gd name="T3" fmla="*/ 83021 h 199251"/>
                <a:gd name="T4" fmla="*/ 5535 w 88556"/>
                <a:gd name="T5" fmla="*/ 46861 h 199251"/>
                <a:gd name="T6" fmla="*/ 46861 w 88556"/>
                <a:gd name="T7" fmla="*/ 5535 h 199251"/>
                <a:gd name="T8" fmla="*/ 88187 w 88556"/>
                <a:gd name="T9" fmla="*/ 46861 h 199251"/>
                <a:gd name="T10" fmla="*/ 66786 w 88556"/>
                <a:gd name="T11" fmla="*/ 83021 h 199251"/>
                <a:gd name="T12" fmla="*/ 66786 w 88556"/>
                <a:gd name="T13" fmla="*/ 200358 h 199251"/>
                <a:gd name="T14" fmla="*/ 26936 w 88556"/>
                <a:gd name="T15" fmla="*/ 200358 h 1992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556" h="199251">
                  <a:moveTo>
                    <a:pt x="26936" y="200358"/>
                  </a:moveTo>
                  <a:lnTo>
                    <a:pt x="26936" y="83021"/>
                  </a:lnTo>
                  <a:cubicBezTo>
                    <a:pt x="13652" y="75642"/>
                    <a:pt x="5535" y="61620"/>
                    <a:pt x="5535" y="46861"/>
                  </a:cubicBezTo>
                  <a:cubicBezTo>
                    <a:pt x="5535" y="23984"/>
                    <a:pt x="23984" y="5535"/>
                    <a:pt x="46861" y="5535"/>
                  </a:cubicBezTo>
                  <a:cubicBezTo>
                    <a:pt x="69738" y="5535"/>
                    <a:pt x="88187" y="23984"/>
                    <a:pt x="88187" y="46861"/>
                  </a:cubicBezTo>
                  <a:cubicBezTo>
                    <a:pt x="88187" y="61620"/>
                    <a:pt x="80069" y="75642"/>
                    <a:pt x="66786" y="83021"/>
                  </a:cubicBezTo>
                  <a:lnTo>
                    <a:pt x="66786" y="200358"/>
                  </a:lnTo>
                  <a:lnTo>
                    <a:pt x="26936" y="2003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BEDF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5" name="Freeform: Shape 4" title="Icon of Magnifying Glass">
            <a:extLst>
              <a:ext uri="{FF2B5EF4-FFF2-40B4-BE49-F238E27FC236}">
                <a16:creationId xmlns:a16="http://schemas.microsoft.com/office/drawing/2014/main" id="{1A1ED435-50A9-4700-A918-12B5B0A50C90}"/>
              </a:ext>
            </a:extLst>
          </p:cNvPr>
          <p:cNvSpPr>
            <a:spLocks/>
          </p:cNvSpPr>
          <p:nvPr/>
        </p:nvSpPr>
        <p:spPr bwMode="auto">
          <a:xfrm>
            <a:off x="4724400" y="2133600"/>
            <a:ext cx="390525" cy="398463"/>
          </a:xfrm>
          <a:custGeom>
            <a:avLst/>
            <a:gdLst>
              <a:gd name="T0" fmla="*/ 388767 w 391122"/>
              <a:gd name="T1" fmla="*/ 372532 h 398502"/>
              <a:gd name="T2" fmla="*/ 286928 w 391122"/>
              <a:gd name="T3" fmla="*/ 259623 h 398502"/>
              <a:gd name="T4" fmla="*/ 320136 w 391122"/>
              <a:gd name="T5" fmla="*/ 162212 h 398502"/>
              <a:gd name="T6" fmla="*/ 162211 w 391122"/>
              <a:gd name="T7" fmla="*/ 4287 h 398502"/>
              <a:gd name="T8" fmla="*/ 4287 w 391122"/>
              <a:gd name="T9" fmla="*/ 162212 h 398502"/>
              <a:gd name="T10" fmla="*/ 162211 w 391122"/>
              <a:gd name="T11" fmla="*/ 320136 h 398502"/>
              <a:gd name="T12" fmla="*/ 262575 w 391122"/>
              <a:gd name="T13" fmla="*/ 283976 h 398502"/>
              <a:gd name="T14" fmla="*/ 362938 w 391122"/>
              <a:gd name="T15" fmla="*/ 395409 h 398502"/>
              <a:gd name="T16" fmla="*/ 388767 w 391122"/>
              <a:gd name="T17" fmla="*/ 372532 h 398502"/>
              <a:gd name="T18" fmla="*/ 162211 w 391122"/>
              <a:gd name="T19" fmla="*/ 286190 h 398502"/>
              <a:gd name="T20" fmla="*/ 38971 w 391122"/>
              <a:gd name="T21" fmla="*/ 162950 h 398502"/>
              <a:gd name="T22" fmla="*/ 162211 w 391122"/>
              <a:gd name="T23" fmla="*/ 39709 h 398502"/>
              <a:gd name="T24" fmla="*/ 285452 w 391122"/>
              <a:gd name="T25" fmla="*/ 162950 h 398502"/>
              <a:gd name="T26" fmla="*/ 162211 w 391122"/>
              <a:gd name="T27" fmla="*/ 286190 h 3985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91122" h="398502">
                <a:moveTo>
                  <a:pt x="388767" y="372532"/>
                </a:moveTo>
                <a:lnTo>
                  <a:pt x="286928" y="259623"/>
                </a:lnTo>
                <a:cubicBezTo>
                  <a:pt x="307591" y="233056"/>
                  <a:pt x="320136" y="199110"/>
                  <a:pt x="320136" y="162212"/>
                </a:cubicBezTo>
                <a:cubicBezTo>
                  <a:pt x="320136" y="75132"/>
                  <a:pt x="249291" y="4287"/>
                  <a:pt x="162211" y="4287"/>
                </a:cubicBezTo>
                <a:cubicBezTo>
                  <a:pt x="75131" y="4287"/>
                  <a:pt x="4287" y="75132"/>
                  <a:pt x="4287" y="162212"/>
                </a:cubicBezTo>
                <a:cubicBezTo>
                  <a:pt x="4287" y="249292"/>
                  <a:pt x="75131" y="320136"/>
                  <a:pt x="162211" y="320136"/>
                </a:cubicBezTo>
                <a:cubicBezTo>
                  <a:pt x="200586" y="320136"/>
                  <a:pt x="235270" y="306853"/>
                  <a:pt x="262575" y="283976"/>
                </a:cubicBezTo>
                <a:lnTo>
                  <a:pt x="362938" y="395409"/>
                </a:lnTo>
                <a:lnTo>
                  <a:pt x="388767" y="372532"/>
                </a:lnTo>
                <a:close/>
                <a:moveTo>
                  <a:pt x="162211" y="286190"/>
                </a:moveTo>
                <a:cubicBezTo>
                  <a:pt x="94318" y="286190"/>
                  <a:pt x="38971" y="230843"/>
                  <a:pt x="38971" y="162950"/>
                </a:cubicBezTo>
                <a:cubicBezTo>
                  <a:pt x="38971" y="95057"/>
                  <a:pt x="94318" y="39709"/>
                  <a:pt x="162211" y="39709"/>
                </a:cubicBezTo>
                <a:cubicBezTo>
                  <a:pt x="230104" y="39709"/>
                  <a:pt x="285452" y="95057"/>
                  <a:pt x="285452" y="162950"/>
                </a:cubicBezTo>
                <a:cubicBezTo>
                  <a:pt x="285452" y="230843"/>
                  <a:pt x="230104" y="286190"/>
                  <a:pt x="162211" y="28619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BEDF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Freeform: Shape 27" title="Icon of envelope">
            <a:extLst>
              <a:ext uri="{FF2B5EF4-FFF2-40B4-BE49-F238E27FC236}">
                <a16:creationId xmlns:a16="http://schemas.microsoft.com/office/drawing/2014/main" id="{EE04F2C3-0F25-449E-B5FF-AFE39C78B2C4}"/>
              </a:ext>
            </a:extLst>
          </p:cNvPr>
          <p:cNvSpPr>
            <a:spLocks/>
          </p:cNvSpPr>
          <p:nvPr/>
        </p:nvSpPr>
        <p:spPr bwMode="auto">
          <a:xfrm>
            <a:off x="9466118" y="450284"/>
            <a:ext cx="362343" cy="264009"/>
          </a:xfrm>
          <a:custGeom>
            <a:avLst/>
            <a:gdLst>
              <a:gd name="T0" fmla="*/ 4287 w 538715"/>
              <a:gd name="T1" fmla="*/ 391719 h 391122"/>
              <a:gd name="T2" fmla="*/ 4287 w 538715"/>
              <a:gd name="T3" fmla="*/ 4287 h 391122"/>
              <a:gd name="T4" fmla="*/ 540052 w 538715"/>
              <a:gd name="T5" fmla="*/ 4287 h 391122"/>
              <a:gd name="T6" fmla="*/ 540052 w 538715"/>
              <a:gd name="T7" fmla="*/ 391719 h 391122"/>
              <a:gd name="T8" fmla="*/ 4287 w 538715"/>
              <a:gd name="T9" fmla="*/ 391719 h 391122"/>
              <a:gd name="T10" fmla="*/ 482490 w 538715"/>
              <a:gd name="T11" fmla="*/ 357773 h 391122"/>
              <a:gd name="T12" fmla="*/ 353346 w 538715"/>
              <a:gd name="T13" fmla="*/ 232319 h 391122"/>
              <a:gd name="T14" fmla="*/ 377699 w 538715"/>
              <a:gd name="T15" fmla="*/ 208704 h 391122"/>
              <a:gd name="T16" fmla="*/ 506843 w 538715"/>
              <a:gd name="T17" fmla="*/ 334158 h 391122"/>
              <a:gd name="T18" fmla="*/ 506843 w 538715"/>
              <a:gd name="T19" fmla="*/ 53731 h 391122"/>
              <a:gd name="T20" fmla="*/ 283239 w 538715"/>
              <a:gd name="T21" fmla="*/ 224939 h 391122"/>
              <a:gd name="T22" fmla="*/ 272908 w 538715"/>
              <a:gd name="T23" fmla="*/ 228629 h 391122"/>
              <a:gd name="T24" fmla="*/ 262575 w 538715"/>
              <a:gd name="T25" fmla="*/ 224939 h 391122"/>
              <a:gd name="T26" fmla="*/ 38233 w 538715"/>
              <a:gd name="T27" fmla="*/ 54468 h 391122"/>
              <a:gd name="T28" fmla="*/ 38233 w 538715"/>
              <a:gd name="T29" fmla="*/ 334896 h 391122"/>
              <a:gd name="T30" fmla="*/ 167377 w 538715"/>
              <a:gd name="T31" fmla="*/ 209441 h 391122"/>
              <a:gd name="T32" fmla="*/ 191730 w 538715"/>
              <a:gd name="T33" fmla="*/ 233056 h 391122"/>
              <a:gd name="T34" fmla="*/ 62586 w 538715"/>
              <a:gd name="T35" fmla="*/ 358511 h 391122"/>
              <a:gd name="T36" fmla="*/ 482490 w 538715"/>
              <a:gd name="T37" fmla="*/ 357773 h 391122"/>
              <a:gd name="T38" fmla="*/ 482490 w 538715"/>
              <a:gd name="T39" fmla="*/ 357773 h 391122"/>
              <a:gd name="T40" fmla="*/ 272170 w 538715"/>
              <a:gd name="T41" fmla="*/ 190992 h 391122"/>
              <a:gd name="T42" fmla="*/ 473635 w 538715"/>
              <a:gd name="T43" fmla="*/ 36758 h 391122"/>
              <a:gd name="T44" fmla="*/ 69966 w 538715"/>
              <a:gd name="T45" fmla="*/ 36758 h 391122"/>
              <a:gd name="T46" fmla="*/ 272170 w 538715"/>
              <a:gd name="T47" fmla="*/ 190992 h 39112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38715" h="391122">
                <a:moveTo>
                  <a:pt x="4287" y="391719"/>
                </a:moveTo>
                <a:lnTo>
                  <a:pt x="4287" y="4287"/>
                </a:lnTo>
                <a:lnTo>
                  <a:pt x="540051" y="4287"/>
                </a:lnTo>
                <a:lnTo>
                  <a:pt x="540051" y="391719"/>
                </a:lnTo>
                <a:lnTo>
                  <a:pt x="4287" y="391719"/>
                </a:lnTo>
                <a:close/>
                <a:moveTo>
                  <a:pt x="482489" y="357773"/>
                </a:moveTo>
                <a:lnTo>
                  <a:pt x="353345" y="232319"/>
                </a:lnTo>
                <a:lnTo>
                  <a:pt x="377698" y="208704"/>
                </a:lnTo>
                <a:lnTo>
                  <a:pt x="506842" y="334158"/>
                </a:lnTo>
                <a:lnTo>
                  <a:pt x="506842" y="53731"/>
                </a:lnTo>
                <a:lnTo>
                  <a:pt x="283238" y="224939"/>
                </a:lnTo>
                <a:cubicBezTo>
                  <a:pt x="280286" y="227153"/>
                  <a:pt x="276597" y="228629"/>
                  <a:pt x="272907" y="228629"/>
                </a:cubicBezTo>
                <a:cubicBezTo>
                  <a:pt x="269217" y="228629"/>
                  <a:pt x="265527" y="227153"/>
                  <a:pt x="262575" y="224939"/>
                </a:cubicBezTo>
                <a:lnTo>
                  <a:pt x="38233" y="54468"/>
                </a:lnTo>
                <a:lnTo>
                  <a:pt x="38233" y="334896"/>
                </a:lnTo>
                <a:lnTo>
                  <a:pt x="167377" y="209441"/>
                </a:lnTo>
                <a:lnTo>
                  <a:pt x="191730" y="233056"/>
                </a:lnTo>
                <a:lnTo>
                  <a:pt x="62586" y="358511"/>
                </a:lnTo>
                <a:lnTo>
                  <a:pt x="482489" y="357773"/>
                </a:lnTo>
                <a:close/>
                <a:moveTo>
                  <a:pt x="272169" y="190992"/>
                </a:moveTo>
                <a:lnTo>
                  <a:pt x="473634" y="36758"/>
                </a:lnTo>
                <a:lnTo>
                  <a:pt x="69966" y="36758"/>
                </a:lnTo>
                <a:lnTo>
                  <a:pt x="272169" y="1909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BEDF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AutoShape 110" title="Arrow pointing to the right"/>
          <p:cNvSpPr>
            <a:spLocks noChangeArrowheads="1"/>
          </p:cNvSpPr>
          <p:nvPr/>
        </p:nvSpPr>
        <p:spPr bwMode="auto">
          <a:xfrm>
            <a:off x="1048791" y="444500"/>
            <a:ext cx="433708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BEDF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3" name="TextBox 1122"/>
          <p:cNvSpPr txBox="1"/>
          <p:nvPr/>
        </p:nvSpPr>
        <p:spPr>
          <a:xfrm>
            <a:off x="2743200" y="6405193"/>
            <a:ext cx="6534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7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†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Office of Experiential Education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7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(OEE)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7D9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7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Renew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7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certifications, immunizations (AHA BLS, HIPAA (Privacy &amp; Security), BBP, PLI, Influenza, negative Hepatitis C titer, and negative QuantiFERON TB test), and any other lapsed requirements.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7D9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5" name="TextBox 1124"/>
          <p:cNvSpPr txBox="1"/>
          <p:nvPr/>
        </p:nvSpPr>
        <p:spPr>
          <a:xfrm>
            <a:off x="3179577" y="47736"/>
            <a:ext cx="5654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D9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SPHS Student Pharmacist Experiential Education Journey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7D256-FC5C-45C3-9DED-65C0B03FB9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26091" y="1957224"/>
            <a:ext cx="2112677" cy="247222"/>
          </a:xfrm>
        </p:spPr>
        <p:txBody>
          <a:bodyPr/>
          <a:lstStyle/>
          <a:p>
            <a:r>
              <a:rPr lang="en-US" dirty="0"/>
              <a:t>Summer</a:t>
            </a:r>
          </a:p>
        </p:txBody>
      </p:sp>
    </p:spTree>
    <p:extLst>
      <p:ext uri="{BB962C8B-B14F-4D97-AF65-F5344CB8AC3E}">
        <p14:creationId xmlns:p14="http://schemas.microsoft.com/office/powerpoint/2010/main" val="213926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EBEDF3"/>
      </a:dk1>
      <a:lt1>
        <a:srgbClr val="FFFFFF"/>
      </a:lt1>
      <a:dk2>
        <a:srgbClr val="444444"/>
      </a:dk2>
      <a:lt2>
        <a:srgbClr val="E7E6E6"/>
      </a:lt2>
      <a:accent1>
        <a:srgbClr val="00B0EC"/>
      </a:accent1>
      <a:accent2>
        <a:srgbClr val="0083B1"/>
      </a:accent2>
      <a:accent3>
        <a:srgbClr val="FF8151"/>
      </a:accent3>
      <a:accent4>
        <a:srgbClr val="FFB148"/>
      </a:accent4>
      <a:accent5>
        <a:srgbClr val="98C419"/>
      </a:accent5>
      <a:accent6>
        <a:srgbClr val="FF393E"/>
      </a:accent6>
      <a:hlink>
        <a:srgbClr val="00AFEC"/>
      </a:hlink>
      <a:folHlink>
        <a:srgbClr val="98C41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cess flowchart gameboardTF34317508.pptx" id="{9B0C7917-D84E-497E-B656-E3ABE237E706}" vid="{0D9A370F-067A-45BE-840D-E3B968F0B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366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Davis</dc:creator>
  <cp:lastModifiedBy>Angela Davis</cp:lastModifiedBy>
  <cp:revision>3</cp:revision>
  <dcterms:created xsi:type="dcterms:W3CDTF">2021-05-14T21:26:58Z</dcterms:created>
  <dcterms:modified xsi:type="dcterms:W3CDTF">2021-05-14T21:30:25Z</dcterms:modified>
</cp:coreProperties>
</file>