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F4D"/>
    <a:srgbClr val="008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40" d="100"/>
          <a:sy n="40" d="100"/>
        </p:scale>
        <p:origin x="1392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Sample Area Chart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2B-4C25-B590-D7C03C87B4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14</c:v>
                </c:pt>
                <c:pt idx="1">
                  <c:v>63</c:v>
                </c:pt>
                <c:pt idx="2">
                  <c:v>42</c:v>
                </c:pt>
                <c:pt idx="3">
                  <c:v>8</c:v>
                </c:pt>
                <c:pt idx="4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2B-4C25-B590-D7C03C87B4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45</c:v>
                </c:pt>
                <c:pt idx="1">
                  <c:v>77</c:v>
                </c:pt>
                <c:pt idx="2">
                  <c:v>69</c:v>
                </c:pt>
                <c:pt idx="3">
                  <c:v>41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2B-4C25-B590-D7C03C87B45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11</c:v>
                </c:pt>
                <c:pt idx="1">
                  <c:v>52</c:v>
                </c:pt>
                <c:pt idx="2">
                  <c:v>89</c:v>
                </c:pt>
                <c:pt idx="3">
                  <c:v>44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2B-4C25-B590-D7C03C87B45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chemeClr val="accent5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Sheet1!$F$2:$F$6</c:f>
              <c:numCache>
                <c:formatCode>General</c:formatCode>
                <c:ptCount val="5"/>
                <c:pt idx="0">
                  <c:v>42</c:v>
                </c:pt>
                <c:pt idx="1">
                  <c:v>36</c:v>
                </c:pt>
                <c:pt idx="2">
                  <c:v>24</c:v>
                </c:pt>
                <c:pt idx="3">
                  <c:v>74</c:v>
                </c:pt>
                <c:pt idx="4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2B-4C25-B590-D7C03C87B45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Sheet1!$G$2:$G$6</c:f>
              <c:numCache>
                <c:formatCode>General</c:formatCode>
                <c:ptCount val="5"/>
                <c:pt idx="0">
                  <c:v>31</c:v>
                </c:pt>
                <c:pt idx="1">
                  <c:v>56</c:v>
                </c:pt>
                <c:pt idx="2">
                  <c:v>95</c:v>
                </c:pt>
                <c:pt idx="3">
                  <c:v>79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F2B-4C25-B590-D7C03C87B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5937279"/>
        <c:axId val="1506784463"/>
      </c:areaChart>
      <c:dateAx>
        <c:axId val="1505937279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6784463"/>
        <c:crosses val="autoZero"/>
        <c:auto val="1"/>
        <c:lblOffset val="100"/>
        <c:baseTimeUnit val="days"/>
      </c:dateAx>
      <c:valAx>
        <c:axId val="15067844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5937279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128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27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924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04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89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0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23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56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51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53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2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EC3B3-A6D4-4655-A807-0AA403CBF632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2937E-8221-459D-88B1-034E0866E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4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59B2A3B8-791A-4C20-8A53-933935D990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4399" y="457200"/>
            <a:ext cx="5947302" cy="91968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D178C6A-1FE6-40F5-B76C-2B9481D78369}"/>
              </a:ext>
            </a:extLst>
          </p:cNvPr>
          <p:cNvSpPr txBox="1">
            <a:spLocks/>
          </p:cNvSpPr>
          <p:nvPr/>
        </p:nvSpPr>
        <p:spPr>
          <a:xfrm>
            <a:off x="914400" y="1371600"/>
            <a:ext cx="31089600" cy="1015663"/>
          </a:xfrm>
          <a:prstGeom prst="rect">
            <a:avLst/>
          </a:prstGeom>
        </p:spPr>
        <p:txBody>
          <a:bodyPr wrap="square" lIns="228600" tIns="91440" rIns="231648" bIns="91440">
            <a:spAutoFit/>
          </a:bodyPr>
          <a:lstStyle>
            <a:lvl1pPr algn="l" defTabSz="329175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5840" b="0" i="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54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Poster Title Here (≤ 90 characters including spaces)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2CD3544-B039-4F47-A901-F64E1329F422}"/>
              </a:ext>
            </a:extLst>
          </p:cNvPr>
          <p:cNvSpPr txBox="1">
            <a:spLocks/>
          </p:cNvSpPr>
          <p:nvPr/>
        </p:nvSpPr>
        <p:spPr>
          <a:xfrm>
            <a:off x="914400" y="2560320"/>
            <a:ext cx="31067868" cy="615553"/>
          </a:xfrm>
          <a:prstGeom prst="rect">
            <a:avLst/>
          </a:prstGeom>
        </p:spPr>
        <p:txBody>
          <a:bodyPr wrap="square" lIns="228600" tIns="91440" rIns="231648" bIns="91440">
            <a:spAutoFit/>
          </a:bodyPr>
          <a:lstStyle>
            <a:lvl1pPr marL="822939" indent="-822939" algn="l" defTabSz="3291758" rtl="0" eaLnBrk="1" latinLnBrk="0" hangingPunct="1">
              <a:lnSpc>
                <a:spcPct val="90000"/>
              </a:lnSpc>
              <a:spcBef>
                <a:spcPts val="3600"/>
              </a:spcBef>
              <a:buFont typeface="Arial" panose="020B0604020202020204" pitchFamily="34" charset="0"/>
              <a:buChar char="•"/>
              <a:defRPr sz="100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1pPr>
            <a:lvl2pPr marL="2468818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864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2pPr>
            <a:lvl3pPr marL="4114697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720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3pPr>
            <a:lvl4pPr marL="5760576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4pPr>
            <a:lvl5pPr marL="7406455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5pPr>
            <a:lvl6pPr marL="9052334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213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344091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989970" indent="-822939" algn="l" defTabSz="3291758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64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Insert Author List with Presenting Author(s) Underlined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088302-CEE9-43B9-BE93-B9E5F2FA56B0}"/>
              </a:ext>
            </a:extLst>
          </p:cNvPr>
          <p:cNvSpPr txBox="1"/>
          <p:nvPr/>
        </p:nvSpPr>
        <p:spPr>
          <a:xfrm>
            <a:off x="914400" y="3474720"/>
            <a:ext cx="73152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FB37F2-3C65-4FBD-B9CD-70DE09DD96AF}"/>
              </a:ext>
            </a:extLst>
          </p:cNvPr>
          <p:cNvSpPr txBox="1"/>
          <p:nvPr/>
        </p:nvSpPr>
        <p:spPr>
          <a:xfrm>
            <a:off x="914400" y="7536421"/>
            <a:ext cx="7315200" cy="738664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28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Sub-header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3870AD-A6BC-4F40-9B89-AE4C8431BD0B}"/>
              </a:ext>
            </a:extLst>
          </p:cNvPr>
          <p:cNvSpPr txBox="1"/>
          <p:nvPr/>
        </p:nvSpPr>
        <p:spPr>
          <a:xfrm>
            <a:off x="914400" y="4389120"/>
            <a:ext cx="7315200" cy="2959372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Describe big picture, why your work matters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Don’t copy / paste your abstract into the poster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14F5442-614E-41D2-9AC1-F7E4EC0EE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199620"/>
              </p:ext>
            </p:extLst>
          </p:nvPr>
        </p:nvGraphicFramePr>
        <p:xfrm>
          <a:off x="914399" y="14274631"/>
          <a:ext cx="7315200" cy="3885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94971620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4439202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863474445"/>
                    </a:ext>
                  </a:extLst>
                </a:gridCol>
              </a:tblGrid>
              <a:tr h="706714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Sample Table</a:t>
                      </a:r>
                    </a:p>
                  </a:txBody>
                  <a:tcPr marL="45720" marR="45720" anchor="ctr">
                    <a:solidFill>
                      <a:srgbClr val="001F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solidFill>
                      <a:srgbClr val="001F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solidFill>
                      <a:srgbClr val="001F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431434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715204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354752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507233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1742463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786316"/>
                  </a:ext>
                </a:extLst>
              </a:tr>
            </a:tbl>
          </a:graphicData>
        </a:graphic>
      </p:graphicFrame>
      <p:sp>
        <p:nvSpPr>
          <p:cNvPr id="12" name="Subtitle 2">
            <a:extLst>
              <a:ext uri="{FF2B5EF4-FFF2-40B4-BE49-F238E27FC236}">
                <a16:creationId xmlns:a16="http://schemas.microsoft.com/office/drawing/2014/main" id="{C3161E7C-A177-4997-813B-FA1F07710E31}"/>
              </a:ext>
            </a:extLst>
          </p:cNvPr>
          <p:cNvSpPr txBox="1">
            <a:spLocks/>
          </p:cNvSpPr>
          <p:nvPr/>
        </p:nvSpPr>
        <p:spPr>
          <a:xfrm>
            <a:off x="8686800" y="13330147"/>
            <a:ext cx="7315200" cy="615553"/>
          </a:xfrm>
          <a:prstGeom prst="rect">
            <a:avLst/>
          </a:prstGeom>
        </p:spPr>
        <p:txBody>
          <a:bodyPr vert="horz" wrap="square" lIns="228600" tIns="152400" rIns="231648" bIns="152400" rtlCol="0" anchor="t" anchorCtr="0">
            <a:spAutoFit/>
          </a:bodyPr>
          <a:lstStyle>
            <a:lvl1pPr marL="617220" indent="-617220" algn="l" defTabSz="2468880" rtl="0" eaLnBrk="1" latinLnBrk="0" hangingPunct="1">
              <a:lnSpc>
                <a:spcPct val="90000"/>
              </a:lnSpc>
              <a:spcBef>
                <a:spcPts val="2700"/>
              </a:spcBef>
              <a:buFont typeface="Arial" panose="020B0604020202020204" pitchFamily="34" charset="0"/>
              <a:buChar char="•"/>
              <a:defRPr sz="75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1pPr>
            <a:lvl2pPr marL="185166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64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2pPr>
            <a:lvl3pPr marL="308610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540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3pPr>
            <a:lvl4pPr marL="432054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4pPr>
            <a:lvl5pPr marL="555498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5pPr>
            <a:lvl6pPr marL="678942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2386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25830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49274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1: Include a descriptive caption that explains the image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0993FB-B97E-435E-B292-2C0417CD1C36}"/>
              </a:ext>
            </a:extLst>
          </p:cNvPr>
          <p:cNvSpPr txBox="1"/>
          <p:nvPr/>
        </p:nvSpPr>
        <p:spPr>
          <a:xfrm>
            <a:off x="8686800" y="3474720"/>
            <a:ext cx="73152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Header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C6B92C-0F11-4539-8A85-2C76D7DBBE9C}"/>
              </a:ext>
            </a:extLst>
          </p:cNvPr>
          <p:cNvSpPr txBox="1"/>
          <p:nvPr/>
        </p:nvSpPr>
        <p:spPr>
          <a:xfrm>
            <a:off x="8686800" y="14151292"/>
            <a:ext cx="7315200" cy="738664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28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Sub-header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832640-B5A8-48B0-8873-B617CEBF1A3E}"/>
              </a:ext>
            </a:extLst>
          </p:cNvPr>
          <p:cNvSpPr txBox="1"/>
          <p:nvPr/>
        </p:nvSpPr>
        <p:spPr>
          <a:xfrm>
            <a:off x="24231600" y="3474720"/>
            <a:ext cx="77724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Header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7BDAC17-E464-463B-B2D7-912F32A93F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28" t="30077"/>
          <a:stretch/>
        </p:blipFill>
        <p:spPr>
          <a:xfrm>
            <a:off x="24343930" y="8376929"/>
            <a:ext cx="7536873" cy="4686787"/>
          </a:xfrm>
          <a:prstGeom prst="rect">
            <a:avLst/>
          </a:prstGeom>
        </p:spPr>
      </p:pic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4BC93DC0-BC52-4F36-84DB-6D9315EB21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4857271"/>
              </p:ext>
            </p:extLst>
          </p:nvPr>
        </p:nvGraphicFramePr>
        <p:xfrm>
          <a:off x="8686800" y="7917783"/>
          <a:ext cx="7315200" cy="5412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46AF96F-8414-4DF8-9788-A2C2D77799D3}"/>
              </a:ext>
            </a:extLst>
          </p:cNvPr>
          <p:cNvSpPr txBox="1"/>
          <p:nvPr/>
        </p:nvSpPr>
        <p:spPr>
          <a:xfrm>
            <a:off x="24231600" y="13762606"/>
            <a:ext cx="77724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and Next Steps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9CE05A2-80BD-4DD5-9E15-031CE4532989}"/>
              </a:ext>
            </a:extLst>
          </p:cNvPr>
          <p:cNvSpPr txBox="1"/>
          <p:nvPr/>
        </p:nvSpPr>
        <p:spPr>
          <a:xfrm>
            <a:off x="24231600" y="18126783"/>
            <a:ext cx="77724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Acknowledgements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FBDF6A-523B-4DA5-9FF8-F7100C92DE2F}"/>
              </a:ext>
            </a:extLst>
          </p:cNvPr>
          <p:cNvSpPr txBox="1"/>
          <p:nvPr/>
        </p:nvSpPr>
        <p:spPr>
          <a:xfrm>
            <a:off x="914400" y="8244486"/>
            <a:ext cx="7315200" cy="5790295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2A446E3-C95B-46A5-97F1-A90B32468CA1}"/>
              </a:ext>
            </a:extLst>
          </p:cNvPr>
          <p:cNvSpPr txBox="1"/>
          <p:nvPr/>
        </p:nvSpPr>
        <p:spPr>
          <a:xfrm>
            <a:off x="914400" y="18593252"/>
            <a:ext cx="7315200" cy="2895147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Include citations as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FirstAuthor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et al.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Journal, Year, Volume,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FirstPage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Example: Smith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et al.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Science 2026, 263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F05DFE-5600-41ED-8576-9F11733C40BE}"/>
              </a:ext>
            </a:extLst>
          </p:cNvPr>
          <p:cNvSpPr txBox="1"/>
          <p:nvPr/>
        </p:nvSpPr>
        <p:spPr>
          <a:xfrm>
            <a:off x="8686800" y="4306018"/>
            <a:ext cx="7315200" cy="2959372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6F3421-60F4-4D24-9327-236270F049A5}"/>
              </a:ext>
            </a:extLst>
          </p:cNvPr>
          <p:cNvSpPr txBox="1"/>
          <p:nvPr/>
        </p:nvSpPr>
        <p:spPr>
          <a:xfrm>
            <a:off x="8686800" y="14823155"/>
            <a:ext cx="7315200" cy="6286344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468D75-62B7-499F-8135-A1F57B8279A5}"/>
              </a:ext>
            </a:extLst>
          </p:cNvPr>
          <p:cNvSpPr txBox="1"/>
          <p:nvPr/>
        </p:nvSpPr>
        <p:spPr>
          <a:xfrm>
            <a:off x="24231600" y="4304783"/>
            <a:ext cx="7772400" cy="3351875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6FFB2B65-AC6B-44A9-807D-605703D369E9}"/>
              </a:ext>
            </a:extLst>
          </p:cNvPr>
          <p:cNvSpPr txBox="1">
            <a:spLocks/>
          </p:cNvSpPr>
          <p:nvPr/>
        </p:nvSpPr>
        <p:spPr>
          <a:xfrm>
            <a:off x="24231600" y="13063554"/>
            <a:ext cx="7772400" cy="615553"/>
          </a:xfrm>
          <a:prstGeom prst="rect">
            <a:avLst/>
          </a:prstGeom>
        </p:spPr>
        <p:txBody>
          <a:bodyPr vert="horz" wrap="square" lIns="228600" tIns="152400" rIns="231648" bIns="152400" rtlCol="0" anchor="t" anchorCtr="0">
            <a:spAutoFit/>
          </a:bodyPr>
          <a:lstStyle>
            <a:lvl1pPr marL="617220" indent="-617220" algn="l" defTabSz="2468880" rtl="0" eaLnBrk="1" latinLnBrk="0" hangingPunct="1">
              <a:lnSpc>
                <a:spcPct val="90000"/>
              </a:lnSpc>
              <a:spcBef>
                <a:spcPts val="2700"/>
              </a:spcBef>
              <a:buFont typeface="Arial" panose="020B0604020202020204" pitchFamily="34" charset="0"/>
              <a:buChar char="•"/>
              <a:defRPr sz="75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1pPr>
            <a:lvl2pPr marL="185166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648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2pPr>
            <a:lvl3pPr marL="308610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540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3pPr>
            <a:lvl4pPr marL="432054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4pPr>
            <a:lvl5pPr marL="555498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b="0" i="0" kern="1200" baseline="0">
                <a:solidFill>
                  <a:schemeClr val="tx1"/>
                </a:solidFill>
                <a:latin typeface="Montserrat Regular" panose="02000505000000020004" pitchFamily="2" charset="77"/>
                <a:ea typeface="+mn-ea"/>
                <a:cs typeface="+mn-cs"/>
              </a:defRPr>
            </a:lvl5pPr>
            <a:lvl6pPr marL="678942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2386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25830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492740" indent="-617220" algn="l" defTabSz="2468880" rtl="0" eaLnBrk="1" latinLnBrk="0" hangingPunct="1">
              <a:lnSpc>
                <a:spcPct val="90000"/>
              </a:lnSpc>
              <a:spcBef>
                <a:spcPts val="1350"/>
              </a:spcBef>
              <a:buFont typeface="Arial" panose="020B0604020202020204" pitchFamily="34" charset="0"/>
              <a:buChar char="•"/>
              <a:defRPr sz="48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2: Include a descriptive caption that explains the image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925ECE1-428D-4032-B6E2-66A38F564AE6}"/>
              </a:ext>
            </a:extLst>
          </p:cNvPr>
          <p:cNvSpPr txBox="1"/>
          <p:nvPr/>
        </p:nvSpPr>
        <p:spPr>
          <a:xfrm>
            <a:off x="24231600" y="14655154"/>
            <a:ext cx="7772400" cy="3351875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659DB01-EBD7-4B53-ABC5-52582823D4CF}"/>
              </a:ext>
            </a:extLst>
          </p:cNvPr>
          <p:cNvSpPr txBox="1"/>
          <p:nvPr/>
        </p:nvSpPr>
        <p:spPr>
          <a:xfrm>
            <a:off x="24231600" y="18916062"/>
            <a:ext cx="7772400" cy="2572337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878345A-CE2C-40BD-A35C-797CF3E0D56B}"/>
              </a:ext>
            </a:extLst>
          </p:cNvPr>
          <p:cNvSpPr txBox="1"/>
          <p:nvPr/>
        </p:nvSpPr>
        <p:spPr>
          <a:xfrm>
            <a:off x="16459200" y="3488575"/>
            <a:ext cx="7315200" cy="914400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40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Header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6B48DBE-2021-4728-AF54-7418347002CC}"/>
              </a:ext>
            </a:extLst>
          </p:cNvPr>
          <p:cNvSpPr txBox="1"/>
          <p:nvPr/>
        </p:nvSpPr>
        <p:spPr>
          <a:xfrm>
            <a:off x="16448334" y="15603353"/>
            <a:ext cx="7315200" cy="738664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28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Sub-header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1267E5-12A2-4703-9E2B-8F6044D43A6D}"/>
              </a:ext>
            </a:extLst>
          </p:cNvPr>
          <p:cNvSpPr txBox="1"/>
          <p:nvPr/>
        </p:nvSpPr>
        <p:spPr>
          <a:xfrm>
            <a:off x="16459200" y="4319873"/>
            <a:ext cx="7315200" cy="2959372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4950892-10A8-43C5-824C-35CB51255715}"/>
              </a:ext>
            </a:extLst>
          </p:cNvPr>
          <p:cNvSpPr txBox="1"/>
          <p:nvPr/>
        </p:nvSpPr>
        <p:spPr>
          <a:xfrm>
            <a:off x="16459200" y="16331092"/>
            <a:ext cx="7315200" cy="4792262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4A1C3B5-BACD-45DF-9C6E-B01ED66AC93F}"/>
              </a:ext>
            </a:extLst>
          </p:cNvPr>
          <p:cNvSpPr txBox="1"/>
          <p:nvPr/>
        </p:nvSpPr>
        <p:spPr>
          <a:xfrm>
            <a:off x="16459200" y="10012464"/>
            <a:ext cx="7315200" cy="738664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spAutoFit/>
          </a:bodyPr>
          <a:lstStyle/>
          <a:p>
            <a:r>
              <a:rPr lang="en-US" sz="2800" dirty="0">
                <a:solidFill>
                  <a:srgbClr val="008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 Sub-header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0B293F9-8106-47BD-A4E9-6D8F85F5CA1A}"/>
              </a:ext>
            </a:extLst>
          </p:cNvPr>
          <p:cNvSpPr txBox="1"/>
          <p:nvPr/>
        </p:nvSpPr>
        <p:spPr>
          <a:xfrm>
            <a:off x="16470066" y="10740203"/>
            <a:ext cx="7315200" cy="4792262"/>
          </a:xfrm>
          <a:prstGeom prst="rect">
            <a:avLst/>
          </a:prstGeom>
          <a:noFill/>
        </p:spPr>
        <p:txBody>
          <a:bodyPr wrap="square" lIns="228600" tIns="152400" rIns="231648" bIns="152400" rtlCol="0">
            <a:noAutofit/>
          </a:bodyPr>
          <a:lstStyle/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bullet points rather than paragraph text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readable font – 24pt Arial</a:t>
            </a:r>
          </a:p>
          <a:p>
            <a:pPr marL="342900" indent="-3429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614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267</Words>
  <Application>Microsoft Macintosh PowerPoint</Application>
  <PresentationFormat>Custom</PresentationFormat>
  <Paragraphs>58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Angelika Niemz</dc:creator>
  <cp:lastModifiedBy>Ximena Martinez</cp:lastModifiedBy>
  <cp:revision>10</cp:revision>
  <dcterms:created xsi:type="dcterms:W3CDTF">2026-01-15T00:52:00Z</dcterms:created>
  <dcterms:modified xsi:type="dcterms:W3CDTF">2026-03-17T19:16:54Z</dcterms:modified>
</cp:coreProperties>
</file>